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6" r:id="rId2"/>
    <p:sldId id="275" r:id="rId3"/>
    <p:sldId id="257" r:id="rId4"/>
    <p:sldId id="258" r:id="rId5"/>
    <p:sldId id="259" r:id="rId6"/>
    <p:sldId id="260" r:id="rId7"/>
    <p:sldId id="262" r:id="rId8"/>
    <p:sldId id="263" r:id="rId9"/>
    <p:sldId id="264" r:id="rId10"/>
    <p:sldId id="265" r:id="rId11"/>
    <p:sldId id="266" r:id="rId12"/>
    <p:sldId id="267" r:id="rId13"/>
    <p:sldId id="268" r:id="rId14"/>
    <p:sldId id="277" r:id="rId15"/>
    <p:sldId id="269" r:id="rId16"/>
    <p:sldId id="278" r:id="rId17"/>
    <p:sldId id="270" r:id="rId18"/>
    <p:sldId id="271" r:id="rId19"/>
    <p:sldId id="272" r:id="rId20"/>
    <p:sldId id="273" r:id="rId21"/>
    <p:sldId id="274" r:id="rId22"/>
    <p:sldId id="276" r:id="rId23"/>
    <p:sldId id="279"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215" autoAdjust="0"/>
    <p:restoredTop sz="94660"/>
  </p:normalViewPr>
  <p:slideViewPr>
    <p:cSldViewPr snapToGrid="0">
      <p:cViewPr varScale="1">
        <p:scale>
          <a:sx n="64" d="100"/>
          <a:sy n="64" d="100"/>
        </p:scale>
        <p:origin x="78" y="27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6/4/2022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6/4/2022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6/4/2022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6/4/2022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586B75A-687E-405C-8A0B-8D00578BA2C3}" type="datetimeFigureOut">
              <a:rPr lang="en-US" dirty="0"/>
              <a:pPr/>
              <a:t>6/4/2022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6/4/2022</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6/4/2022</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6/4/2022</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6/4/2022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6/4/2022</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6/4/2022</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6/4/2022</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19.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8.xml"/><Relationship Id="rId6" Type="http://schemas.openxmlformats.org/officeDocument/2006/relationships/image" Target="../media/image8.jpg"/><Relationship Id="rId5" Type="http://schemas.openxmlformats.org/officeDocument/2006/relationships/image" Target="../media/image4.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22.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0.jp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Mr\Desktop\4x\Artboard 1@4x-1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6915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2438400" y="2012127"/>
            <a:ext cx="7315200" cy="3255264"/>
          </a:xfrm>
        </p:spPr>
        <p:txBody>
          <a:bodyPr>
            <a:normAutofit fontScale="90000"/>
          </a:bodyPr>
          <a:lstStyle/>
          <a:p>
            <a:pPr algn="ctr" rtl="1">
              <a:lnSpc>
                <a:spcPct val="150000"/>
              </a:lnSpc>
            </a:pPr>
            <a:r>
              <a:rPr lang="fa-IR" sz="6000" b="1" dirty="0">
                <a:latin typeface="Kalameh(FaNum)" pitchFamily="2" charset="-78"/>
                <a:cs typeface="Kalameh(FaNum) Bold" pitchFamily="2" charset="-78"/>
              </a:rPr>
              <a:t>تجلی توسعه معادن و فلزات (</a:t>
            </a:r>
            <a:r>
              <a:rPr lang="fa-IR" sz="6000" b="1" dirty="0">
                <a:solidFill>
                  <a:srgbClr val="FFC000"/>
                </a:solidFill>
                <a:latin typeface="Kalameh(FaNum)" pitchFamily="2" charset="-78"/>
                <a:cs typeface="Kalameh(FaNum) Bold" pitchFamily="2" charset="-78"/>
              </a:rPr>
              <a:t>تجلی</a:t>
            </a:r>
            <a:r>
              <a:rPr lang="fa-IR" sz="6000" b="1" dirty="0">
                <a:latin typeface="Kalameh(FaNum)" pitchFamily="2" charset="-78"/>
                <a:cs typeface="Kalameh(FaNum) Bold" pitchFamily="2" charset="-78"/>
              </a:rPr>
              <a:t>)</a:t>
            </a:r>
            <a:r>
              <a:rPr lang="en-US" sz="6000" dirty="0">
                <a:latin typeface="Kalameh(FaNum)" pitchFamily="2" charset="-78"/>
                <a:cs typeface="Kalameh(FaNum) Bold" pitchFamily="2" charset="-78"/>
              </a:rPr>
              <a:t/>
            </a:r>
            <a:br>
              <a:rPr lang="en-US" sz="6000" dirty="0">
                <a:latin typeface="Kalameh(FaNum)" pitchFamily="2" charset="-78"/>
                <a:cs typeface="Kalameh(FaNum) Bold" pitchFamily="2" charset="-78"/>
              </a:rPr>
            </a:br>
            <a:endParaRPr lang="en-US" sz="6000" dirty="0">
              <a:latin typeface="Kalameh(FaNum)" pitchFamily="2" charset="-78"/>
              <a:cs typeface="Kalameh(FaNum) Bold" pitchFamily="2" charset="-78"/>
            </a:endParaRPr>
          </a:p>
        </p:txBody>
      </p:sp>
      <p:sp>
        <p:nvSpPr>
          <p:cNvPr id="3" name="Subtitle 2"/>
          <p:cNvSpPr>
            <a:spLocks noGrp="1"/>
          </p:cNvSpPr>
          <p:nvPr>
            <p:ph type="subTitle" idx="1"/>
          </p:nvPr>
        </p:nvSpPr>
        <p:spPr>
          <a:xfrm>
            <a:off x="2639122" y="4343400"/>
            <a:ext cx="7315200" cy="914400"/>
          </a:xfrm>
        </p:spPr>
        <p:txBody>
          <a:bodyPr>
            <a:normAutofit/>
          </a:bodyPr>
          <a:lstStyle/>
          <a:p>
            <a:pPr algn="ctr"/>
            <a:r>
              <a:rPr lang="en-US" sz="2800" dirty="0">
                <a:cs typeface="0 Badr" panose="00000400000000000000" pitchFamily="2" charset="-78"/>
              </a:rPr>
              <a:t/>
            </a:r>
            <a:br>
              <a:rPr lang="en-US" sz="2800" dirty="0">
                <a:cs typeface="0 Badr" panose="00000400000000000000" pitchFamily="2" charset="-78"/>
              </a:rPr>
            </a:br>
            <a:r>
              <a:rPr lang="fa-IR" sz="2800" dirty="0">
                <a:cs typeface="0 Badr" panose="00000400000000000000" pitchFamily="2" charset="-78"/>
              </a:rPr>
              <a:t>بهار 1401</a:t>
            </a:r>
            <a:endParaRPr lang="en-US" sz="2800" dirty="0">
              <a:cs typeface="0 Badr" panose="00000400000000000000" pitchFamily="2" charset="-78"/>
            </a:endParaRPr>
          </a:p>
        </p:txBody>
      </p:sp>
      <p:pic>
        <p:nvPicPr>
          <p:cNvPr id="1029" name="Picture 5" descr="C:\Users\Mr\Desktop\Group 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9714" y="4819650"/>
            <a:ext cx="1123698" cy="134778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05776" y="6226183"/>
            <a:ext cx="3752850" cy="237131"/>
          </a:xfrm>
          <a:prstGeom prst="rect">
            <a:avLst/>
          </a:prstGeom>
        </p:spPr>
      </p:pic>
      <p:pic>
        <p:nvPicPr>
          <p:cNvPr id="1030" name="Picture 6" descr="C:\Users\Mr\Desktop\Group 12.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5276" y="6321040"/>
            <a:ext cx="1590674" cy="2845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224121"/>
      </p:ext>
    </p:extLst>
  </p:cSld>
  <p:clrMapOvr>
    <a:masterClrMapping/>
  </p:clrMapOvr>
  <mc:AlternateContent xmlns:mc="http://schemas.openxmlformats.org/markup-compatibility/2006" xmlns:p14="http://schemas.microsoft.com/office/powerpoint/2010/main">
    <mc:Choice Requires="p14">
      <p:transition p14:dur="25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par>
                                <p:cTn id="21" presetID="2" presetClass="entr" presetSubtype="4" fill="hold" grpId="0" nodeType="with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anim calcmode="lin" valueType="num">
                                      <p:cBhvr additive="base">
                                        <p:cTn id="2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919" y="1123837"/>
            <a:ext cx="2234787" cy="4601183"/>
          </a:xfrm>
        </p:spPr>
        <p:txBody>
          <a:bodyPr>
            <a:normAutofit/>
          </a:bodyPr>
          <a:lstStyle/>
          <a:p>
            <a:pPr algn="ctr" rtl="1"/>
            <a:r>
              <a:rPr lang="fa-IR" sz="4000" dirty="0">
                <a:cs typeface="0 Badr" panose="00000400000000000000" pitchFamily="2" charset="-78"/>
              </a:rPr>
              <a:t>ترکیب سرمایه‏گذاری</a:t>
            </a:r>
            <a:r>
              <a:rPr lang="fa-IR" sz="2800" dirty="0"/>
              <a:t/>
            </a:r>
            <a:br>
              <a:rPr lang="fa-IR" sz="2800" dirty="0"/>
            </a:br>
            <a:endParaRPr lang="en-US" sz="2800"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18" y="0"/>
            <a:ext cx="12181182" cy="6864096"/>
          </a:xfrm>
          <a:prstGeom prst="rect">
            <a:avLst/>
          </a:prstGeom>
        </p:spPr>
      </p:pic>
    </p:spTree>
    <p:extLst>
      <p:ext uri="{BB962C8B-B14F-4D97-AF65-F5344CB8AC3E}">
        <p14:creationId xmlns:p14="http://schemas.microsoft.com/office/powerpoint/2010/main" val="1234181105"/>
      </p:ext>
    </p:extLst>
  </p:cSld>
  <p:clrMapOvr>
    <a:masterClrMapping/>
  </p:clrMapOvr>
  <mc:AlternateContent xmlns:mc="http://schemas.openxmlformats.org/markup-compatibility/2006" xmlns:p14="http://schemas.microsoft.com/office/powerpoint/2010/main">
    <mc:Choice Requires="p14">
      <p:transition p14:dur="25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rtl="1"/>
            <a:r>
              <a:rPr lang="fa-IR" sz="4000" dirty="0">
                <a:cs typeface="0 Badr" panose="00000400000000000000" pitchFamily="2" charset="-78"/>
              </a:rPr>
              <a:t>دیگر دارایی‌های</a:t>
            </a:r>
            <a:br>
              <a:rPr lang="fa-IR" sz="4000" dirty="0">
                <a:cs typeface="0 Badr" panose="00000400000000000000" pitchFamily="2" charset="-78"/>
              </a:rPr>
            </a:br>
            <a:r>
              <a:rPr lang="fa-IR" sz="4000" dirty="0">
                <a:cs typeface="0 Badr" panose="00000400000000000000" pitchFamily="2" charset="-78"/>
              </a:rPr>
              <a:t> غیربورسی </a:t>
            </a:r>
            <a:endParaRPr lang="en-US" sz="4000" dirty="0">
              <a:cs typeface="0 Badr" panose="00000400000000000000" pitchFamily="2" charset="-78"/>
            </a:endParaRPr>
          </a:p>
        </p:txBody>
      </p:sp>
      <p:sp>
        <p:nvSpPr>
          <p:cNvPr id="5" name="Rectangle 4"/>
          <p:cNvSpPr/>
          <p:nvPr/>
        </p:nvSpPr>
        <p:spPr>
          <a:xfrm>
            <a:off x="3724835" y="1123837"/>
            <a:ext cx="7727576" cy="1080296"/>
          </a:xfrm>
          <a:prstGeom prst="rect">
            <a:avLst/>
          </a:prstGeom>
        </p:spPr>
        <p:txBody>
          <a:bodyPr wrap="square">
            <a:spAutoFit/>
          </a:bodyPr>
          <a:lstStyle/>
          <a:p>
            <a:pPr lvl="0" algn="just" rtl="1">
              <a:lnSpc>
                <a:spcPct val="107000"/>
              </a:lnSpc>
              <a:spcAft>
                <a:spcPts val="800"/>
              </a:spcAft>
              <a:buSzPts val="1100"/>
            </a:pPr>
            <a:r>
              <a:rPr lang="fa-IR" sz="2000" dirty="0">
                <a:latin typeface="Calibri" panose="020F0502020204030204" pitchFamily="34" charset="0"/>
                <a:ea typeface="Calibri" panose="020F0502020204030204" pitchFamily="34" charset="0"/>
                <a:cs typeface="B Nazanin" panose="00000400000000000000" pitchFamily="2" charset="-78"/>
              </a:rPr>
              <a:t>اجرای پروژه فولادسازی به ظرفیت 600 هزار تن در سال، کلاف سازی با ظرفیت 450 هزار تن در سال و آهن اسفنجی یک میلیون تن در سال در مجتمع صنایع آهن و فولاد سرمد ابرکوه به مبلغ 260 میلیون یورو اعتبار که تا پایان سال 1400 در حدود 35 درصد پیشرفت داشته است.</a:t>
            </a:r>
            <a:endParaRPr lang="en-US" dirty="0">
              <a:effectLst/>
              <a:latin typeface="Calibri" panose="020F0502020204030204" pitchFamily="34" charset="0"/>
              <a:ea typeface="Calibri" panose="020F0502020204030204" pitchFamily="34" charset="0"/>
              <a:cs typeface="Arial" panose="020B0604020202020204" pitchFamily="34" charset="0"/>
            </a:endParaRPr>
          </a:p>
        </p:txBody>
      </p:sp>
      <p:sp>
        <p:nvSpPr>
          <p:cNvPr id="6" name="Rectangle 5"/>
          <p:cNvSpPr/>
          <p:nvPr/>
        </p:nvSpPr>
        <p:spPr>
          <a:xfrm>
            <a:off x="3724835" y="2938835"/>
            <a:ext cx="7727576" cy="750975"/>
          </a:xfrm>
          <a:prstGeom prst="rect">
            <a:avLst/>
          </a:prstGeom>
        </p:spPr>
        <p:txBody>
          <a:bodyPr wrap="square">
            <a:spAutoFit/>
          </a:bodyPr>
          <a:lstStyle/>
          <a:p>
            <a:pPr lvl="0" algn="just" rtl="1">
              <a:lnSpc>
                <a:spcPct val="107000"/>
              </a:lnSpc>
              <a:spcAft>
                <a:spcPts val="800"/>
              </a:spcAft>
              <a:buSzPts val="1100"/>
            </a:pPr>
            <a:r>
              <a:rPr lang="fa-IR" sz="2000" dirty="0">
                <a:latin typeface="Calibri" panose="020F0502020204030204" pitchFamily="34" charset="0"/>
                <a:ea typeface="Calibri" panose="020F0502020204030204" pitchFamily="34" charset="0"/>
                <a:cs typeface="B Nazanin" panose="00000400000000000000" pitchFamily="2" charset="-78"/>
              </a:rPr>
              <a:t>پروژه کلاف سازی به ظرفیت 450 هزار تن در سال با اعتبار 17 میلیون یورو که تا پایان سال 1400 در حدود 29 درصد پیشرفت داشته است.</a:t>
            </a:r>
            <a:endParaRPr lang="en-US" dirty="0">
              <a:effectLst/>
              <a:latin typeface="Calibri" panose="020F0502020204030204" pitchFamily="34" charset="0"/>
              <a:ea typeface="Calibri" panose="020F0502020204030204" pitchFamily="34" charset="0"/>
              <a:cs typeface="Arial" panose="020B0604020202020204" pitchFamily="34" charset="0"/>
            </a:endParaRPr>
          </a:p>
        </p:txBody>
      </p:sp>
      <p:sp>
        <p:nvSpPr>
          <p:cNvPr id="11" name="Rectangle 10"/>
          <p:cNvSpPr/>
          <p:nvPr/>
        </p:nvSpPr>
        <p:spPr>
          <a:xfrm>
            <a:off x="3876675" y="4639666"/>
            <a:ext cx="7436784" cy="750975"/>
          </a:xfrm>
          <a:prstGeom prst="rect">
            <a:avLst/>
          </a:prstGeom>
        </p:spPr>
        <p:txBody>
          <a:bodyPr wrap="square">
            <a:spAutoFit/>
          </a:bodyPr>
          <a:lstStyle/>
          <a:p>
            <a:pPr lvl="0" algn="just" rtl="1">
              <a:lnSpc>
                <a:spcPct val="107000"/>
              </a:lnSpc>
              <a:spcAft>
                <a:spcPts val="800"/>
              </a:spcAft>
              <a:buSzPts val="1100"/>
            </a:pPr>
            <a:r>
              <a:rPr lang="fa-IR" sz="2000" dirty="0">
                <a:latin typeface="Calibri" panose="020F0502020204030204" pitchFamily="34" charset="0"/>
                <a:ea typeface="Calibri" panose="020F0502020204030204" pitchFamily="34" charset="0"/>
                <a:cs typeface="B Nazanin" panose="00000400000000000000" pitchFamily="2" charset="-78"/>
              </a:rPr>
              <a:t>احداث واحد آهن اسفنجی به ظرفیت 1.2 میلیون تن در سال با اعتبار 120 میلیون یورو که تا پایان سال 1400 در حدود 5 درصد پیشرفت داشته است.</a:t>
            </a:r>
            <a:endParaRPr lang="en-US"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18" y="0"/>
            <a:ext cx="12181182" cy="6864096"/>
          </a:xfrm>
          <a:prstGeom prst="rect">
            <a:avLst/>
          </a:prstGeom>
        </p:spPr>
      </p:pic>
    </p:spTree>
    <p:extLst>
      <p:ext uri="{BB962C8B-B14F-4D97-AF65-F5344CB8AC3E}">
        <p14:creationId xmlns:p14="http://schemas.microsoft.com/office/powerpoint/2010/main" val="3639754999"/>
      </p:ext>
    </p:extLst>
  </p:cSld>
  <p:clrMapOvr>
    <a:masterClrMapping/>
  </p:clrMapOvr>
  <mc:AlternateContent xmlns:mc="http://schemas.openxmlformats.org/markup-compatibility/2006" xmlns:p14="http://schemas.microsoft.com/office/powerpoint/2010/main">
    <mc:Choice Requires="p14">
      <p:transition p14:dur="25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down)">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rtl="1"/>
            <a:r>
              <a:rPr lang="fa-IR" sz="4000" dirty="0">
                <a:cs typeface="0 Badr" panose="00000400000000000000" pitchFamily="2" charset="-78"/>
              </a:rPr>
              <a:t>دیگر دارایی‌های</a:t>
            </a:r>
            <a:br>
              <a:rPr lang="fa-IR" sz="4000" dirty="0">
                <a:cs typeface="0 Badr" panose="00000400000000000000" pitchFamily="2" charset="-78"/>
              </a:rPr>
            </a:br>
            <a:r>
              <a:rPr lang="fa-IR" sz="4000" dirty="0">
                <a:cs typeface="0 Badr" panose="00000400000000000000" pitchFamily="2" charset="-78"/>
              </a:rPr>
              <a:t> غیربورسی </a:t>
            </a:r>
            <a:endParaRPr lang="en-US" sz="4000" dirty="0">
              <a:cs typeface="0 Badr" panose="00000400000000000000" pitchFamily="2" charset="-78"/>
            </a:endParaRPr>
          </a:p>
        </p:txBody>
      </p:sp>
      <p:sp>
        <p:nvSpPr>
          <p:cNvPr id="10" name="Rectangle 9"/>
          <p:cNvSpPr/>
          <p:nvPr/>
        </p:nvSpPr>
        <p:spPr>
          <a:xfrm>
            <a:off x="2610422" y="5540354"/>
            <a:ext cx="731290" cy="369332"/>
          </a:xfrm>
          <a:prstGeom prst="rect">
            <a:avLst/>
          </a:prstGeom>
        </p:spPr>
        <p:txBody>
          <a:bodyPr wrap="none">
            <a:spAutoFit/>
          </a:bodyPr>
          <a:lstStyle/>
          <a:p>
            <a:r>
              <a:rPr lang="fa-IR" dirty="0">
                <a:latin typeface="Calibri" panose="020F0502020204030204" pitchFamily="34" charset="0"/>
                <a:ea typeface="Calibri" panose="020F0502020204030204" pitchFamily="34" charset="0"/>
                <a:cs typeface="B Nazanin" panose="00000400000000000000" pitchFamily="2" charset="-78"/>
              </a:rPr>
              <a:t>بخش 2</a:t>
            </a:r>
            <a:endParaRPr lang="en-US" dirty="0"/>
          </a:p>
        </p:txBody>
      </p:sp>
      <p:sp>
        <p:nvSpPr>
          <p:cNvPr id="8" name="Rectangle 7"/>
          <p:cNvSpPr/>
          <p:nvPr/>
        </p:nvSpPr>
        <p:spPr>
          <a:xfrm>
            <a:off x="3805518" y="768498"/>
            <a:ext cx="7696199" cy="1080296"/>
          </a:xfrm>
          <a:prstGeom prst="rect">
            <a:avLst/>
          </a:prstGeom>
        </p:spPr>
        <p:txBody>
          <a:bodyPr wrap="square">
            <a:spAutoFit/>
          </a:bodyPr>
          <a:lstStyle/>
          <a:p>
            <a:pPr lvl="0" algn="just" rtl="1">
              <a:lnSpc>
                <a:spcPct val="107000"/>
              </a:lnSpc>
              <a:spcAft>
                <a:spcPts val="800"/>
              </a:spcAft>
              <a:buSzPts val="1100"/>
            </a:pPr>
            <a:r>
              <a:rPr lang="fa-IR" sz="2000" dirty="0">
                <a:latin typeface="Calibri" panose="020F0502020204030204" pitchFamily="34" charset="0"/>
                <a:ea typeface="Calibri" panose="020F0502020204030204" pitchFamily="34" charset="0"/>
                <a:cs typeface="B Nazanin" panose="00000400000000000000" pitchFamily="2" charset="-78"/>
              </a:rPr>
              <a:t>اجرای پروژه گندله سازی به ظرفیت یک میلیون تن در سال تحت نام شرکت صبا امید غرب خاورمیانه با اعتبار 615 میلیارد تومان و 15 میلیون دلار که تا پایان سال 1400 در حدود 21 درصد پیشرفت داشته است.</a:t>
            </a:r>
            <a:endParaRPr lang="en-US" dirty="0">
              <a:effectLst/>
              <a:latin typeface="Calibri" panose="020F0502020204030204" pitchFamily="34" charset="0"/>
              <a:ea typeface="Calibri" panose="020F0502020204030204" pitchFamily="34" charset="0"/>
              <a:cs typeface="Arial" panose="020B0604020202020204" pitchFamily="34" charset="0"/>
            </a:endParaRPr>
          </a:p>
        </p:txBody>
      </p:sp>
      <p:sp>
        <p:nvSpPr>
          <p:cNvPr id="7" name="Rectangle 6"/>
          <p:cNvSpPr/>
          <p:nvPr/>
        </p:nvSpPr>
        <p:spPr>
          <a:xfrm>
            <a:off x="3805518" y="2444454"/>
            <a:ext cx="7696199" cy="1080296"/>
          </a:xfrm>
          <a:prstGeom prst="rect">
            <a:avLst/>
          </a:prstGeom>
        </p:spPr>
        <p:txBody>
          <a:bodyPr wrap="square">
            <a:spAutoFit/>
          </a:bodyPr>
          <a:lstStyle/>
          <a:p>
            <a:pPr lvl="0" algn="just" rtl="1">
              <a:lnSpc>
                <a:spcPct val="107000"/>
              </a:lnSpc>
              <a:spcAft>
                <a:spcPts val="800"/>
              </a:spcAft>
              <a:buSzPts val="1100"/>
            </a:pPr>
            <a:r>
              <a:rPr lang="fa-IR" sz="2000" dirty="0">
                <a:latin typeface="Calibri" panose="020F0502020204030204" pitchFamily="34" charset="0"/>
                <a:ea typeface="Calibri" panose="020F0502020204030204" pitchFamily="34" charset="0"/>
                <a:cs typeface="B Nazanin" panose="00000400000000000000" pitchFamily="2" charset="-78"/>
              </a:rPr>
              <a:t>اجرای پروژه سنگ شکن و کنسانتره آهن با اعتبار 587 میلیارد تومان و 71 میلیون یورو تحت نام شرکت تهیه و تولید مواد معدنی شرق فولاد خراسان با ظرفیت 2.5 میلیون تن در سال که تا پایان سال 1400 پیشرفتی 21 درصدی داشته است.</a:t>
            </a:r>
            <a:endParaRPr lang="en-US"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18" y="0"/>
            <a:ext cx="12181182" cy="6864096"/>
          </a:xfrm>
          <a:prstGeom prst="rect">
            <a:avLst/>
          </a:prstGeom>
        </p:spPr>
      </p:pic>
    </p:spTree>
    <p:extLst>
      <p:ext uri="{BB962C8B-B14F-4D97-AF65-F5344CB8AC3E}">
        <p14:creationId xmlns:p14="http://schemas.microsoft.com/office/powerpoint/2010/main" val="3458594818"/>
      </p:ext>
    </p:extLst>
  </p:cSld>
  <p:clrMapOvr>
    <a:masterClrMapping/>
  </p:clrMapOvr>
  <mc:AlternateContent xmlns:mc="http://schemas.openxmlformats.org/markup-compatibility/2006" xmlns:p14="http://schemas.microsoft.com/office/powerpoint/2010/main">
    <mc:Choice Requires="p14">
      <p:transition p14:dur="25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rtl="1"/>
            <a:r>
              <a:rPr lang="fa-IR" sz="4000" dirty="0">
                <a:cs typeface="0 Badr" panose="00000400000000000000" pitchFamily="2" charset="-78"/>
              </a:rPr>
              <a:t>دیگر دارایی‌های</a:t>
            </a:r>
            <a:br>
              <a:rPr lang="fa-IR" sz="4000" dirty="0">
                <a:cs typeface="0 Badr" panose="00000400000000000000" pitchFamily="2" charset="-78"/>
              </a:rPr>
            </a:br>
            <a:r>
              <a:rPr lang="fa-IR" sz="4000" dirty="0">
                <a:cs typeface="0 Badr" panose="00000400000000000000" pitchFamily="2" charset="-78"/>
              </a:rPr>
              <a:t> غیربورسی </a:t>
            </a:r>
            <a:endParaRPr lang="en-US" sz="4000" dirty="0">
              <a:cs typeface="0 Badr" panose="00000400000000000000" pitchFamily="2" charset="-78"/>
            </a:endParaRPr>
          </a:p>
        </p:txBody>
      </p:sp>
      <p:sp>
        <p:nvSpPr>
          <p:cNvPr id="10" name="Rectangle 9"/>
          <p:cNvSpPr/>
          <p:nvPr/>
        </p:nvSpPr>
        <p:spPr>
          <a:xfrm>
            <a:off x="2610422" y="5540354"/>
            <a:ext cx="731290" cy="369332"/>
          </a:xfrm>
          <a:prstGeom prst="rect">
            <a:avLst/>
          </a:prstGeom>
        </p:spPr>
        <p:txBody>
          <a:bodyPr wrap="none">
            <a:spAutoFit/>
          </a:bodyPr>
          <a:lstStyle/>
          <a:p>
            <a:r>
              <a:rPr lang="fa-IR" dirty="0">
                <a:latin typeface="Calibri" panose="020F0502020204030204" pitchFamily="34" charset="0"/>
                <a:ea typeface="Calibri" panose="020F0502020204030204" pitchFamily="34" charset="0"/>
                <a:cs typeface="B Nazanin" panose="00000400000000000000" pitchFamily="2" charset="-78"/>
              </a:rPr>
              <a:t>بخش 3</a:t>
            </a:r>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18" y="0"/>
            <a:ext cx="12181182" cy="6864096"/>
          </a:xfrm>
          <a:prstGeom prst="rect">
            <a:avLst/>
          </a:prstGeom>
        </p:spPr>
      </p:pic>
    </p:spTree>
    <p:extLst>
      <p:ext uri="{BB962C8B-B14F-4D97-AF65-F5344CB8AC3E}">
        <p14:creationId xmlns:p14="http://schemas.microsoft.com/office/powerpoint/2010/main" val="219975836"/>
      </p:ext>
    </p:extLst>
  </p:cSld>
  <p:clrMapOvr>
    <a:masterClrMapping/>
  </p:clrMapOvr>
  <mc:AlternateContent xmlns:mc="http://schemas.openxmlformats.org/markup-compatibility/2006" xmlns:p14="http://schemas.microsoft.com/office/powerpoint/2010/main">
    <mc:Choice Requires="p14">
      <p:transition p14:dur="25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rtl="1"/>
            <a:r>
              <a:rPr lang="fa-IR" sz="4000" dirty="0">
                <a:cs typeface="0 Badr" panose="00000400000000000000" pitchFamily="2" charset="-78"/>
              </a:rPr>
              <a:t>دیگر دارایی‌های</a:t>
            </a:r>
            <a:br>
              <a:rPr lang="fa-IR" sz="4000" dirty="0">
                <a:cs typeface="0 Badr" panose="00000400000000000000" pitchFamily="2" charset="-78"/>
              </a:rPr>
            </a:br>
            <a:r>
              <a:rPr lang="fa-IR" sz="4000" dirty="0">
                <a:cs typeface="0 Badr" panose="00000400000000000000" pitchFamily="2" charset="-78"/>
              </a:rPr>
              <a:t> غیربورسی </a:t>
            </a:r>
            <a:endParaRPr lang="en-US" sz="4000" dirty="0">
              <a:cs typeface="0 Badr" panose="00000400000000000000" pitchFamily="2" charset="-78"/>
            </a:endParaRPr>
          </a:p>
        </p:txBody>
      </p:sp>
      <p:sp>
        <p:nvSpPr>
          <p:cNvPr id="10" name="Rectangle 9"/>
          <p:cNvSpPr/>
          <p:nvPr/>
        </p:nvSpPr>
        <p:spPr>
          <a:xfrm>
            <a:off x="2610422" y="5540354"/>
            <a:ext cx="731290" cy="369332"/>
          </a:xfrm>
          <a:prstGeom prst="rect">
            <a:avLst/>
          </a:prstGeom>
        </p:spPr>
        <p:txBody>
          <a:bodyPr wrap="none">
            <a:spAutoFit/>
          </a:bodyPr>
          <a:lstStyle/>
          <a:p>
            <a:r>
              <a:rPr lang="fa-IR" dirty="0">
                <a:latin typeface="Calibri" panose="020F0502020204030204" pitchFamily="34" charset="0"/>
                <a:ea typeface="Calibri" panose="020F0502020204030204" pitchFamily="34" charset="0"/>
                <a:cs typeface="B Nazanin" panose="00000400000000000000" pitchFamily="2" charset="-78"/>
              </a:rPr>
              <a:t>بخش 3</a:t>
            </a:r>
            <a:endParaRPr lang="en-US" dirty="0"/>
          </a:p>
        </p:txBody>
      </p:sp>
      <p:sp>
        <p:nvSpPr>
          <p:cNvPr id="3" name="Rectangle 2"/>
          <p:cNvSpPr/>
          <p:nvPr/>
        </p:nvSpPr>
        <p:spPr>
          <a:xfrm>
            <a:off x="3630706" y="759337"/>
            <a:ext cx="7732059" cy="1738938"/>
          </a:xfrm>
          <a:prstGeom prst="rect">
            <a:avLst/>
          </a:prstGeom>
        </p:spPr>
        <p:txBody>
          <a:bodyPr wrap="square">
            <a:spAutoFit/>
          </a:bodyPr>
          <a:lstStyle/>
          <a:p>
            <a:pPr lvl="0" algn="r" rtl="1">
              <a:lnSpc>
                <a:spcPct val="107000"/>
              </a:lnSpc>
              <a:spcAft>
                <a:spcPts val="800"/>
              </a:spcAft>
              <a:buSzPts val="1100"/>
            </a:pPr>
            <a:r>
              <a:rPr lang="fa-IR" sz="2000" dirty="0">
                <a:latin typeface="Calibri" panose="020F0502020204030204" pitchFamily="34" charset="0"/>
                <a:ea typeface="Calibri" panose="020F0502020204030204" pitchFamily="34" charset="0"/>
                <a:cs typeface="B Nazanin" panose="00000400000000000000" pitchFamily="2" charset="-78"/>
              </a:rPr>
              <a:t>اجرای پروژه تولید ورق فولادی به ظرفیت 1 میلیون تن در سال و اجرای پروژه تولید آهن اسفنجی به ظرفیت 1.6 میلیون تن در سال تحت نام شرکت صنایع فولاد کردستان با اعتبار 42 هزار میلیارد ریال برای پروژه آهن اسفنجی و 145 هزار میلیارد ریال برای پروژه ورق فولادی در حال اجرا می باشد. پیشرفت فیزیکی تا پایان سال 1400 برای پروژه آهن اسفنجی 18% و ورق فولادی 10%  می باشد.</a:t>
            </a:r>
            <a:endParaRPr lang="en-US"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Rectangle 3"/>
          <p:cNvSpPr/>
          <p:nvPr/>
        </p:nvSpPr>
        <p:spPr>
          <a:xfrm>
            <a:off x="3630706" y="3048703"/>
            <a:ext cx="7732059" cy="1080296"/>
          </a:xfrm>
          <a:prstGeom prst="rect">
            <a:avLst/>
          </a:prstGeom>
        </p:spPr>
        <p:txBody>
          <a:bodyPr wrap="square">
            <a:spAutoFit/>
          </a:bodyPr>
          <a:lstStyle/>
          <a:p>
            <a:pPr lvl="0" algn="r" rtl="1">
              <a:lnSpc>
                <a:spcPct val="107000"/>
              </a:lnSpc>
              <a:spcAft>
                <a:spcPts val="800"/>
              </a:spcAft>
              <a:buSzPts val="1100"/>
            </a:pPr>
            <a:r>
              <a:rPr lang="fa-IR" sz="2000" dirty="0">
                <a:latin typeface="Calibri" panose="020F0502020204030204" pitchFamily="34" charset="0"/>
                <a:ea typeface="Calibri" panose="020F0502020204030204" pitchFamily="34" charset="0"/>
                <a:cs typeface="B Nazanin" panose="00000400000000000000" pitchFamily="2" charset="-78"/>
              </a:rPr>
              <a:t>بهره برداری از مجتمع زغالسنگ گلندرود به ظرفیت استخراج 50 هزار تن در سال تحت نام شرکت سپهر تجلی ایرانیان و با هزینه ثابت 1500 میلیارد ریال پیشرفتی برابر با 10% در پایان سال 1400 داشته است.</a:t>
            </a:r>
            <a:endParaRPr lang="en-US"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18" y="0"/>
            <a:ext cx="12181182" cy="6864096"/>
          </a:xfrm>
          <a:prstGeom prst="rect">
            <a:avLst/>
          </a:prstGeom>
        </p:spPr>
      </p:pic>
    </p:spTree>
    <p:extLst>
      <p:ext uri="{BB962C8B-B14F-4D97-AF65-F5344CB8AC3E}">
        <p14:creationId xmlns:p14="http://schemas.microsoft.com/office/powerpoint/2010/main" val="881963299"/>
      </p:ext>
    </p:extLst>
  </p:cSld>
  <p:clrMapOvr>
    <a:masterClrMapping/>
  </p:clrMapOvr>
  <mc:AlternateContent xmlns:mc="http://schemas.openxmlformats.org/markup-compatibility/2006" xmlns:p14="http://schemas.microsoft.com/office/powerpoint/2010/main">
    <mc:Choice Requires="p14">
      <p:transition p14:dur="25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rtl="1"/>
            <a:r>
              <a:rPr lang="fa-IR" sz="4000" dirty="0">
                <a:cs typeface="0 Badr" panose="00000400000000000000" pitchFamily="2" charset="-78"/>
              </a:rPr>
              <a:t>دیگر دارایی‌های</a:t>
            </a:r>
            <a:br>
              <a:rPr lang="fa-IR" sz="4000" dirty="0">
                <a:cs typeface="0 Badr" panose="00000400000000000000" pitchFamily="2" charset="-78"/>
              </a:rPr>
            </a:br>
            <a:r>
              <a:rPr lang="fa-IR" sz="4000" dirty="0">
                <a:cs typeface="0 Badr" panose="00000400000000000000" pitchFamily="2" charset="-78"/>
              </a:rPr>
              <a:t> غیربورسی </a:t>
            </a:r>
            <a:endParaRPr lang="en-US" sz="4000" dirty="0">
              <a:cs typeface="0 Badr" panose="00000400000000000000" pitchFamily="2" charset="-78"/>
            </a:endParaRPr>
          </a:p>
        </p:txBody>
      </p:sp>
      <p:sp>
        <p:nvSpPr>
          <p:cNvPr id="10" name="Rectangle 9"/>
          <p:cNvSpPr/>
          <p:nvPr/>
        </p:nvSpPr>
        <p:spPr>
          <a:xfrm>
            <a:off x="2610422" y="5540354"/>
            <a:ext cx="731290" cy="369332"/>
          </a:xfrm>
          <a:prstGeom prst="rect">
            <a:avLst/>
          </a:prstGeom>
        </p:spPr>
        <p:txBody>
          <a:bodyPr wrap="none">
            <a:spAutoFit/>
          </a:bodyPr>
          <a:lstStyle/>
          <a:p>
            <a:r>
              <a:rPr lang="fa-IR" dirty="0">
                <a:latin typeface="Calibri" panose="020F0502020204030204" pitchFamily="34" charset="0"/>
                <a:ea typeface="Calibri" panose="020F0502020204030204" pitchFamily="34" charset="0"/>
                <a:cs typeface="B Nazanin" panose="00000400000000000000" pitchFamily="2" charset="-78"/>
              </a:rPr>
              <a:t>بخش 4</a:t>
            </a:r>
            <a:endParaRPr lang="en-US" dirty="0"/>
          </a:p>
        </p:txBody>
      </p:sp>
      <p:sp>
        <p:nvSpPr>
          <p:cNvPr id="6" name="Rectangle 5"/>
          <p:cNvSpPr/>
          <p:nvPr/>
        </p:nvSpPr>
        <p:spPr>
          <a:xfrm>
            <a:off x="3845859" y="954953"/>
            <a:ext cx="7664823" cy="750975"/>
          </a:xfrm>
          <a:prstGeom prst="rect">
            <a:avLst/>
          </a:prstGeom>
        </p:spPr>
        <p:txBody>
          <a:bodyPr wrap="square">
            <a:spAutoFit/>
          </a:bodyPr>
          <a:lstStyle/>
          <a:p>
            <a:pPr lvl="0" algn="just" rtl="1">
              <a:lnSpc>
                <a:spcPct val="107000"/>
              </a:lnSpc>
              <a:spcAft>
                <a:spcPts val="800"/>
              </a:spcAft>
              <a:buSzPts val="1100"/>
            </a:pPr>
            <a:r>
              <a:rPr lang="fa-IR" sz="2000" dirty="0">
                <a:latin typeface="Calibri" panose="020F0502020204030204" pitchFamily="34" charset="0"/>
                <a:ea typeface="Calibri" panose="020F0502020204030204" pitchFamily="34" charset="0"/>
                <a:cs typeface="B Nazanin" panose="00000400000000000000" pitchFamily="2" charset="-78"/>
              </a:rPr>
              <a:t>اجرای پروژه تولید ورق گرم رول شده فولادی به ظرفیت 4 میلیون تن در سال تحت نام شرکت ایساتیس توس با اعتباری در حدود 420 هزار میلیارد ریال در مرحله مطالعاتی قرار دارد.</a:t>
            </a:r>
            <a:endParaRPr lang="en-US" dirty="0">
              <a:effectLst/>
              <a:latin typeface="Calibri" panose="020F0502020204030204" pitchFamily="34" charset="0"/>
              <a:ea typeface="Calibri" panose="020F0502020204030204" pitchFamily="34" charset="0"/>
              <a:cs typeface="Arial" panose="020B0604020202020204" pitchFamily="34" charset="0"/>
            </a:endParaRPr>
          </a:p>
        </p:txBody>
      </p:sp>
      <p:sp>
        <p:nvSpPr>
          <p:cNvPr id="7" name="Rectangle 6"/>
          <p:cNvSpPr/>
          <p:nvPr/>
        </p:nvSpPr>
        <p:spPr>
          <a:xfrm>
            <a:off x="3845859" y="2934170"/>
            <a:ext cx="7664823" cy="750975"/>
          </a:xfrm>
          <a:prstGeom prst="rect">
            <a:avLst/>
          </a:prstGeom>
        </p:spPr>
        <p:txBody>
          <a:bodyPr wrap="square">
            <a:spAutoFit/>
          </a:bodyPr>
          <a:lstStyle/>
          <a:p>
            <a:pPr lvl="0" algn="r" rtl="1">
              <a:lnSpc>
                <a:spcPct val="107000"/>
              </a:lnSpc>
              <a:spcAft>
                <a:spcPts val="800"/>
              </a:spcAft>
              <a:buSzPts val="1100"/>
            </a:pPr>
            <a:r>
              <a:rPr lang="fa-IR" sz="2000" dirty="0">
                <a:latin typeface="Calibri" panose="020F0502020204030204" pitchFamily="34" charset="0"/>
                <a:ea typeface="Calibri" panose="020F0502020204030204" pitchFamily="34" charset="0"/>
                <a:cs typeface="B Nazanin" panose="00000400000000000000" pitchFamily="2" charset="-78"/>
              </a:rPr>
              <a:t>بهره برداری از معدن سنگ صاحب سقز با ظرفیت استخراج سالانه 170 هزار تن تحت نام شرکت توسعه صنعتی و معدنی صبانور که در مرحله دریافت زمین پروژه می باشد.</a:t>
            </a:r>
            <a:endParaRPr lang="en-US"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18" y="0"/>
            <a:ext cx="12181182" cy="6864096"/>
          </a:xfrm>
          <a:prstGeom prst="rect">
            <a:avLst/>
          </a:prstGeom>
        </p:spPr>
      </p:pic>
    </p:spTree>
    <p:extLst>
      <p:ext uri="{BB962C8B-B14F-4D97-AF65-F5344CB8AC3E}">
        <p14:creationId xmlns:p14="http://schemas.microsoft.com/office/powerpoint/2010/main" val="158922166"/>
      </p:ext>
    </p:extLst>
  </p:cSld>
  <p:clrMapOvr>
    <a:masterClrMapping/>
  </p:clrMapOvr>
  <mc:AlternateContent xmlns:mc="http://schemas.openxmlformats.org/markup-compatibility/2006" xmlns:p14="http://schemas.microsoft.com/office/powerpoint/2010/main">
    <mc:Choice Requires="p14">
      <p:transition p14:dur="25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rtl="1"/>
            <a:r>
              <a:rPr lang="fa-IR" sz="4000" dirty="0">
                <a:cs typeface="0 Badr" panose="00000400000000000000" pitchFamily="2" charset="-78"/>
              </a:rPr>
              <a:t>دیگر دارایی‌های</a:t>
            </a:r>
            <a:br>
              <a:rPr lang="fa-IR" sz="4000" dirty="0">
                <a:cs typeface="0 Badr" panose="00000400000000000000" pitchFamily="2" charset="-78"/>
              </a:rPr>
            </a:br>
            <a:r>
              <a:rPr lang="fa-IR" sz="4000" dirty="0">
                <a:cs typeface="0 Badr" panose="00000400000000000000" pitchFamily="2" charset="-78"/>
              </a:rPr>
              <a:t> غیربورسی </a:t>
            </a:r>
            <a:endParaRPr lang="en-US" sz="4000" dirty="0">
              <a:cs typeface="0 Badr" panose="00000400000000000000" pitchFamily="2" charset="-78"/>
            </a:endParaRPr>
          </a:p>
        </p:txBody>
      </p:sp>
      <p:sp>
        <p:nvSpPr>
          <p:cNvPr id="10" name="Rectangle 9"/>
          <p:cNvSpPr/>
          <p:nvPr/>
        </p:nvSpPr>
        <p:spPr>
          <a:xfrm>
            <a:off x="2610422" y="5540354"/>
            <a:ext cx="731290" cy="369332"/>
          </a:xfrm>
          <a:prstGeom prst="rect">
            <a:avLst/>
          </a:prstGeom>
        </p:spPr>
        <p:txBody>
          <a:bodyPr wrap="none">
            <a:spAutoFit/>
          </a:bodyPr>
          <a:lstStyle/>
          <a:p>
            <a:r>
              <a:rPr lang="fa-IR" dirty="0">
                <a:latin typeface="Calibri" panose="020F0502020204030204" pitchFamily="34" charset="0"/>
                <a:ea typeface="Calibri" panose="020F0502020204030204" pitchFamily="34" charset="0"/>
                <a:cs typeface="B Nazanin" panose="00000400000000000000" pitchFamily="2" charset="-78"/>
              </a:rPr>
              <a:t>بخش 4</a:t>
            </a:r>
            <a:endParaRPr lang="en-US" dirty="0"/>
          </a:p>
        </p:txBody>
      </p:sp>
      <p:sp>
        <p:nvSpPr>
          <p:cNvPr id="6" name="Rectangle 5"/>
          <p:cNvSpPr/>
          <p:nvPr/>
        </p:nvSpPr>
        <p:spPr>
          <a:xfrm>
            <a:off x="3845859" y="954953"/>
            <a:ext cx="7664823" cy="750975"/>
          </a:xfrm>
          <a:prstGeom prst="rect">
            <a:avLst/>
          </a:prstGeom>
        </p:spPr>
        <p:txBody>
          <a:bodyPr wrap="square">
            <a:spAutoFit/>
          </a:bodyPr>
          <a:lstStyle/>
          <a:p>
            <a:pPr lvl="0" algn="just" rtl="1">
              <a:lnSpc>
                <a:spcPct val="107000"/>
              </a:lnSpc>
              <a:spcAft>
                <a:spcPts val="800"/>
              </a:spcAft>
              <a:buSzPts val="1100"/>
            </a:pPr>
            <a:r>
              <a:rPr lang="fa-IR" sz="2000" dirty="0">
                <a:latin typeface="Calibri" panose="020F0502020204030204" pitchFamily="34" charset="0"/>
                <a:ea typeface="Calibri" panose="020F0502020204030204" pitchFamily="34" charset="0"/>
                <a:cs typeface="B Nazanin" panose="00000400000000000000" pitchFamily="2" charset="-78"/>
              </a:rPr>
              <a:t>اجرای پروژه تولید ورق گرم رول شده فولادی به ظرفیت 4 میلیون تن در سال تحت نام شرکت ایساتیس توس با اعتباری در حدود 420 هزار میلیارد ریال در مرحله مطالعاتی قرار دارد.</a:t>
            </a:r>
            <a:endParaRPr lang="en-US" dirty="0">
              <a:effectLst/>
              <a:latin typeface="Calibri" panose="020F0502020204030204" pitchFamily="34" charset="0"/>
              <a:ea typeface="Calibri" panose="020F0502020204030204" pitchFamily="34" charset="0"/>
              <a:cs typeface="Arial" panose="020B0604020202020204" pitchFamily="34" charset="0"/>
            </a:endParaRPr>
          </a:p>
        </p:txBody>
      </p:sp>
      <p:sp>
        <p:nvSpPr>
          <p:cNvPr id="7" name="Rectangle 6"/>
          <p:cNvSpPr/>
          <p:nvPr/>
        </p:nvSpPr>
        <p:spPr>
          <a:xfrm>
            <a:off x="3845859" y="2934170"/>
            <a:ext cx="7664823" cy="750975"/>
          </a:xfrm>
          <a:prstGeom prst="rect">
            <a:avLst/>
          </a:prstGeom>
        </p:spPr>
        <p:txBody>
          <a:bodyPr wrap="square">
            <a:spAutoFit/>
          </a:bodyPr>
          <a:lstStyle/>
          <a:p>
            <a:pPr lvl="0" algn="r" rtl="1">
              <a:lnSpc>
                <a:spcPct val="107000"/>
              </a:lnSpc>
              <a:spcAft>
                <a:spcPts val="800"/>
              </a:spcAft>
              <a:buSzPts val="1100"/>
            </a:pPr>
            <a:r>
              <a:rPr lang="fa-IR" sz="2000" dirty="0">
                <a:latin typeface="Calibri" panose="020F0502020204030204" pitchFamily="34" charset="0"/>
                <a:ea typeface="Calibri" panose="020F0502020204030204" pitchFamily="34" charset="0"/>
                <a:cs typeface="B Nazanin" panose="00000400000000000000" pitchFamily="2" charset="-78"/>
              </a:rPr>
              <a:t>بهره برداری از معدن سنگ صاحب سقز با ظرفیت استخراج سالانه 170 هزار تن تحت نام شرکت توسعه صنعتی و معدنی صبانور که در مرحله دریافت زمین پروژه می باشد.</a:t>
            </a:r>
            <a:endParaRPr lang="en-US" dirty="0">
              <a:effectLst/>
              <a:latin typeface="Calibri" panose="020F0502020204030204" pitchFamily="34" charset="0"/>
              <a:ea typeface="Calibri" panose="020F0502020204030204" pitchFamily="34" charset="0"/>
              <a:cs typeface="Arial" panose="020B0604020202020204" pitchFamily="34" charset="0"/>
            </a:endParaRPr>
          </a:p>
        </p:txBody>
      </p:sp>
      <p:sp>
        <p:nvSpPr>
          <p:cNvPr id="8" name="Rectangle 7"/>
          <p:cNvSpPr/>
          <p:nvPr/>
        </p:nvSpPr>
        <p:spPr>
          <a:xfrm>
            <a:off x="3845859" y="4617024"/>
            <a:ext cx="7664823" cy="707886"/>
          </a:xfrm>
          <a:prstGeom prst="rect">
            <a:avLst/>
          </a:prstGeom>
        </p:spPr>
        <p:txBody>
          <a:bodyPr wrap="square">
            <a:spAutoFit/>
          </a:bodyPr>
          <a:lstStyle/>
          <a:p>
            <a:pPr algn="r" rtl="1"/>
            <a:r>
              <a:rPr lang="fa-IR" sz="2000" dirty="0">
                <a:latin typeface="Calibri" panose="020F0502020204030204" pitchFamily="34" charset="0"/>
                <a:ea typeface="Calibri" panose="020F0502020204030204" pitchFamily="34" charset="0"/>
                <a:cs typeface="B Nazanin" panose="00000400000000000000" pitchFamily="2" charset="-78"/>
              </a:rPr>
              <a:t>بهره برداری از معدن مس و طلای جانجا با ظرفیت استخراج سالانه 130 هزار تن مس و طلا تحت نام شرکت توسعه معادن و صنایع مس جانجا که در مرحله دریافت زمین پروژه می باشد.</a:t>
            </a:r>
            <a:endParaRPr lang="en-US" sz="2000"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18" y="0"/>
            <a:ext cx="12181182" cy="6864096"/>
          </a:xfrm>
          <a:prstGeom prst="rect">
            <a:avLst/>
          </a:prstGeom>
        </p:spPr>
      </p:pic>
    </p:spTree>
    <p:extLst>
      <p:ext uri="{BB962C8B-B14F-4D97-AF65-F5344CB8AC3E}">
        <p14:creationId xmlns:p14="http://schemas.microsoft.com/office/powerpoint/2010/main" val="608332278"/>
      </p:ext>
    </p:extLst>
  </p:cSld>
  <p:clrMapOvr>
    <a:masterClrMapping/>
  </p:clrMapOvr>
  <mc:AlternateContent xmlns:mc="http://schemas.openxmlformats.org/markup-compatibility/2006" xmlns:p14="http://schemas.microsoft.com/office/powerpoint/2010/main">
    <mc:Choice Requires="p14">
      <p:transition p14:dur="25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1000"/>
                                        <p:tgtEl>
                                          <p:spTgt spid="8"/>
                                        </p:tgtEl>
                                      </p:cBhvr>
                                    </p:animEffect>
                                    <p:anim calcmode="lin" valueType="num">
                                      <p:cBhvr>
                                        <p:cTn id="27" dur="1000" fill="hold"/>
                                        <p:tgtEl>
                                          <p:spTgt spid="8"/>
                                        </p:tgtEl>
                                        <p:attrNameLst>
                                          <p:attrName>ppt_x</p:attrName>
                                        </p:attrNameLst>
                                      </p:cBhvr>
                                      <p:tavLst>
                                        <p:tav tm="0">
                                          <p:val>
                                            <p:strVal val="#ppt_x"/>
                                          </p:val>
                                        </p:tav>
                                        <p:tav tm="100000">
                                          <p:val>
                                            <p:strVal val="#ppt_x"/>
                                          </p:val>
                                        </p:tav>
                                      </p:tavLst>
                                    </p:anim>
                                    <p:anim calcmode="lin" valueType="num">
                                      <p:cBhvr>
                                        <p:cTn id="2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rtl="1"/>
            <a:r>
              <a:rPr lang="fa-IR" sz="4000" dirty="0">
                <a:cs typeface="0 Badr" panose="00000400000000000000" pitchFamily="2" charset="-78"/>
              </a:rPr>
              <a:t>دیگر دارایی‌های</a:t>
            </a:r>
            <a:br>
              <a:rPr lang="fa-IR" sz="4000" dirty="0">
                <a:cs typeface="0 Badr" panose="00000400000000000000" pitchFamily="2" charset="-78"/>
              </a:rPr>
            </a:br>
            <a:r>
              <a:rPr lang="fa-IR" sz="4000" dirty="0">
                <a:cs typeface="0 Badr" panose="00000400000000000000" pitchFamily="2" charset="-78"/>
              </a:rPr>
              <a:t> غیربورسی </a:t>
            </a:r>
            <a:endParaRPr lang="en-US" sz="4000" dirty="0">
              <a:cs typeface="0 Badr" panose="00000400000000000000" pitchFamily="2" charset="-78"/>
            </a:endParaRPr>
          </a:p>
        </p:txBody>
      </p:sp>
      <p:sp>
        <p:nvSpPr>
          <p:cNvPr id="3" name="Rectangle 2"/>
          <p:cNvSpPr/>
          <p:nvPr/>
        </p:nvSpPr>
        <p:spPr>
          <a:xfrm>
            <a:off x="3993775" y="2178425"/>
            <a:ext cx="7274859" cy="2397451"/>
          </a:xfrm>
          <a:prstGeom prst="rect">
            <a:avLst/>
          </a:prstGeom>
        </p:spPr>
        <p:txBody>
          <a:bodyPr wrap="square">
            <a:spAutoFit/>
          </a:bodyPr>
          <a:lstStyle/>
          <a:p>
            <a:pPr algn="ctr" rtl="1">
              <a:lnSpc>
                <a:spcPct val="107000"/>
              </a:lnSpc>
              <a:spcAft>
                <a:spcPts val="800"/>
              </a:spcAft>
            </a:pPr>
            <a:r>
              <a:rPr lang="fa-IR" sz="2800" dirty="0">
                <a:latin typeface="Calibri" panose="020F0502020204030204" pitchFamily="34" charset="0"/>
                <a:ea typeface="Calibri" panose="020F0502020204030204" pitchFamily="34" charset="0"/>
                <a:cs typeface="B Nazanin" panose="00000400000000000000" pitchFamily="2" charset="-78"/>
              </a:rPr>
              <a:t>با در نظر گرفتن این موضوع که پروژه‌های شرکت تاکنون به مرحله تولید نرسیده است به منظور ارزش‌گذاری، با در نظر گرفتن میزان مشارکت در طرح‌ها و درصد پیشرفت کار، حداقل مبلغی معادل 6 هزار میلیارد ریال به ارزش دفتری سرمایه‌گذاری‌های غیر بورسی شرکت افزوده خواهد شد.</a:t>
            </a:r>
            <a:endParaRPr lang="en-US" sz="24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18" y="0"/>
            <a:ext cx="12181182" cy="6864096"/>
          </a:xfrm>
          <a:prstGeom prst="rect">
            <a:avLst/>
          </a:prstGeom>
        </p:spPr>
      </p:pic>
    </p:spTree>
    <p:extLst>
      <p:ext uri="{BB962C8B-B14F-4D97-AF65-F5344CB8AC3E}">
        <p14:creationId xmlns:p14="http://schemas.microsoft.com/office/powerpoint/2010/main" val="1312438677"/>
      </p:ext>
    </p:extLst>
  </p:cSld>
  <p:clrMapOvr>
    <a:masterClrMapping/>
  </p:clrMapOvr>
  <mc:AlternateContent xmlns:mc="http://schemas.openxmlformats.org/markup-compatibility/2006" xmlns:p14="http://schemas.microsoft.com/office/powerpoint/2010/main">
    <mc:Choice Requires="p14">
      <p:transition p14:dur="25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1000" fill="hold"/>
                                        <p:tgtEl>
                                          <p:spTgt spid="3"/>
                                        </p:tgtEl>
                                        <p:attrNameLst>
                                          <p:attrName>ppt_w</p:attrName>
                                        </p:attrNameLst>
                                      </p:cBhvr>
                                      <p:tavLst>
                                        <p:tav tm="0">
                                          <p:val>
                                            <p:fltVal val="0"/>
                                          </p:val>
                                        </p:tav>
                                        <p:tav tm="100000">
                                          <p:val>
                                            <p:strVal val="#ppt_w"/>
                                          </p:val>
                                        </p:tav>
                                      </p:tavLst>
                                    </p:anim>
                                    <p:anim calcmode="lin" valueType="num">
                                      <p:cBhvr>
                                        <p:cTn id="15" dur="1000" fill="hold"/>
                                        <p:tgtEl>
                                          <p:spTgt spid="3"/>
                                        </p:tgtEl>
                                        <p:attrNameLst>
                                          <p:attrName>ppt_h</p:attrName>
                                        </p:attrNameLst>
                                      </p:cBhvr>
                                      <p:tavLst>
                                        <p:tav tm="0">
                                          <p:val>
                                            <p:fltVal val="0"/>
                                          </p:val>
                                        </p:tav>
                                        <p:tav tm="100000">
                                          <p:val>
                                            <p:strVal val="#ppt_h"/>
                                          </p:val>
                                        </p:tav>
                                      </p:tavLst>
                                    </p:anim>
                                    <p:anim calcmode="lin" valueType="num">
                                      <p:cBhvr>
                                        <p:cTn id="16" dur="1000" fill="hold"/>
                                        <p:tgtEl>
                                          <p:spTgt spid="3"/>
                                        </p:tgtEl>
                                        <p:attrNameLst>
                                          <p:attrName>style.rotation</p:attrName>
                                        </p:attrNameLst>
                                      </p:cBhvr>
                                      <p:tavLst>
                                        <p:tav tm="0">
                                          <p:val>
                                            <p:fltVal val="90"/>
                                          </p:val>
                                        </p:tav>
                                        <p:tav tm="100000">
                                          <p:val>
                                            <p:fltVal val="0"/>
                                          </p:val>
                                        </p:tav>
                                      </p:tavLst>
                                    </p:anim>
                                    <p:animEffect transition="in" filter="fade">
                                      <p:cBhvr>
                                        <p:cTn id="1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96556" y="1137284"/>
            <a:ext cx="2947482" cy="4601183"/>
          </a:xfrm>
        </p:spPr>
        <p:txBody>
          <a:bodyPr>
            <a:normAutofit/>
          </a:bodyPr>
          <a:lstStyle/>
          <a:p>
            <a:pPr algn="ctr" rtl="1"/>
            <a:r>
              <a:rPr lang="en-US" sz="4400" dirty="0">
                <a:cs typeface="0 Badr" panose="00000400000000000000" pitchFamily="2" charset="-78"/>
              </a:rPr>
              <a:t>NAV</a:t>
            </a:r>
            <a:r>
              <a:rPr lang="fa-IR" sz="4400" dirty="0">
                <a:cs typeface="0 Badr" panose="00000400000000000000" pitchFamily="2" charset="-78"/>
              </a:rPr>
              <a:t/>
            </a:r>
            <a:br>
              <a:rPr lang="fa-IR" sz="4400" dirty="0">
                <a:cs typeface="0 Badr" panose="00000400000000000000" pitchFamily="2" charset="-78"/>
              </a:rPr>
            </a:br>
            <a:r>
              <a:rPr lang="fa-IR" sz="4400" dirty="0">
                <a:cs typeface="0 Badr" panose="00000400000000000000" pitchFamily="2" charset="-78"/>
              </a:rPr>
              <a:t>هر سهم</a:t>
            </a:r>
            <a:endParaRPr lang="en-US" sz="4400" dirty="0">
              <a:cs typeface="0 Badr" panose="00000400000000000000" pitchFamily="2" charset="-78"/>
            </a:endParaRPr>
          </a:p>
        </p:txBody>
      </p:sp>
      <p:sp>
        <p:nvSpPr>
          <p:cNvPr id="4" name="Rectangle 3"/>
          <p:cNvSpPr/>
          <p:nvPr/>
        </p:nvSpPr>
        <p:spPr>
          <a:xfrm>
            <a:off x="281101" y="967753"/>
            <a:ext cx="2891118" cy="923330"/>
          </a:xfrm>
          <a:prstGeom prst="rect">
            <a:avLst/>
          </a:prstGeom>
        </p:spPr>
        <p:txBody>
          <a:bodyPr wrap="square">
            <a:spAutoFit/>
          </a:bodyPr>
          <a:lstStyle/>
          <a:p>
            <a:pPr algn="ctr" rtl="1"/>
            <a:r>
              <a:rPr lang="fa-IR" dirty="0">
                <a:latin typeface="Calibri" panose="020F0502020204030204" pitchFamily="34" charset="0"/>
                <a:ea typeface="Calibri" panose="020F0502020204030204" pitchFamily="34" charset="0"/>
                <a:cs typeface="B Nazanin" panose="00000400000000000000" pitchFamily="2" charset="-78"/>
              </a:rPr>
              <a:t>ارزش روز دارایی‌های شرکت، </a:t>
            </a:r>
          </a:p>
          <a:p>
            <a:pPr algn="ctr" rtl="1"/>
            <a:r>
              <a:rPr lang="fa-IR" dirty="0">
                <a:latin typeface="Calibri" panose="020F0502020204030204" pitchFamily="34" charset="0"/>
                <a:ea typeface="Calibri" panose="020F0502020204030204" pitchFamily="34" charset="0"/>
                <a:cs typeface="B Nazanin" panose="00000400000000000000" pitchFamily="2" charset="-78"/>
              </a:rPr>
              <a:t>بر اساس اطلاعات در دسترس تا تاریخ 21 اردیبهشت:</a:t>
            </a:r>
            <a:endParaRPr lang="en-US" dirty="0"/>
          </a:p>
        </p:txBody>
      </p:sp>
      <p:sp>
        <p:nvSpPr>
          <p:cNvPr id="6" name="Pentagon 5"/>
          <p:cNvSpPr/>
          <p:nvPr/>
        </p:nvSpPr>
        <p:spPr>
          <a:xfrm>
            <a:off x="3158772" y="1268053"/>
            <a:ext cx="833718" cy="322730"/>
          </a:xfrm>
          <a:prstGeom prst="homePlat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b="1">
              <a:ln w="22225">
                <a:noFill/>
                <a:prstDash val="solid"/>
              </a:ln>
              <a:solidFill>
                <a:schemeClr val="accent2">
                  <a:lumMod val="40000"/>
                  <a:lumOff val="60000"/>
                </a:schemeClr>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18" y="0"/>
            <a:ext cx="12181182" cy="6864096"/>
          </a:xfrm>
          <a:prstGeom prst="rect">
            <a:avLst/>
          </a:prstGeom>
        </p:spPr>
      </p:pic>
    </p:spTree>
    <p:extLst>
      <p:ext uri="{BB962C8B-B14F-4D97-AF65-F5344CB8AC3E}">
        <p14:creationId xmlns:p14="http://schemas.microsoft.com/office/powerpoint/2010/main" val="368288304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6556" y="1137284"/>
            <a:ext cx="2947482" cy="4601183"/>
          </a:xfrm>
        </p:spPr>
        <p:txBody>
          <a:bodyPr>
            <a:normAutofit/>
          </a:bodyPr>
          <a:lstStyle/>
          <a:p>
            <a:pPr algn="ctr" rtl="1"/>
            <a:r>
              <a:rPr lang="en-US" sz="4400" dirty="0">
                <a:cs typeface="0 Badr" panose="00000400000000000000" pitchFamily="2" charset="-78"/>
              </a:rPr>
              <a:t>NAV</a:t>
            </a:r>
            <a:r>
              <a:rPr lang="fa-IR" sz="4400" dirty="0">
                <a:cs typeface="0 Badr" panose="00000400000000000000" pitchFamily="2" charset="-78"/>
              </a:rPr>
              <a:t/>
            </a:r>
            <a:br>
              <a:rPr lang="fa-IR" sz="4400" dirty="0">
                <a:cs typeface="0 Badr" panose="00000400000000000000" pitchFamily="2" charset="-78"/>
              </a:rPr>
            </a:br>
            <a:r>
              <a:rPr lang="fa-IR" sz="4400" dirty="0">
                <a:cs typeface="0 Badr" panose="00000400000000000000" pitchFamily="2" charset="-78"/>
              </a:rPr>
              <a:t>هر سهم</a:t>
            </a:r>
            <a:endParaRPr lang="en-US" sz="4400" dirty="0">
              <a:cs typeface="0 Badr" panose="00000400000000000000" pitchFamily="2" charset="-78"/>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18" y="0"/>
            <a:ext cx="12181182" cy="6864096"/>
          </a:xfrm>
          <a:prstGeom prst="rect">
            <a:avLst/>
          </a:prstGeom>
        </p:spPr>
      </p:pic>
    </p:spTree>
    <p:extLst>
      <p:ext uri="{BB962C8B-B14F-4D97-AF65-F5344CB8AC3E}">
        <p14:creationId xmlns:p14="http://schemas.microsoft.com/office/powerpoint/2010/main" val="3240597666"/>
      </p:ext>
    </p:extLst>
  </p:cSld>
  <p:clrMapOvr>
    <a:masterClrMapping/>
  </p:clrMapOvr>
  <mc:AlternateContent xmlns:mc="http://schemas.openxmlformats.org/markup-compatibility/2006" xmlns:p14="http://schemas.microsoft.com/office/powerpoint/2010/main">
    <mc:Choice Requires="p14">
      <p:transition p14:dur="25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Mr\Desktop\4545.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85762"/>
            <a:ext cx="3829020" cy="608647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xmlns="" id="{A5AA24E8-D20B-8A64-C010-301B8CA35EF6}"/>
              </a:ext>
            </a:extLst>
          </p:cNvPr>
          <p:cNvSpPr>
            <a:spLocks noGrp="1"/>
          </p:cNvSpPr>
          <p:nvPr>
            <p:ph type="title"/>
          </p:nvPr>
        </p:nvSpPr>
        <p:spPr>
          <a:xfrm>
            <a:off x="470901" y="1695448"/>
            <a:ext cx="2887218" cy="3467101"/>
          </a:xfrm>
        </p:spPr>
        <p:txBody>
          <a:bodyPr>
            <a:normAutofit fontScale="90000"/>
          </a:bodyPr>
          <a:lstStyle/>
          <a:p>
            <a:pPr algn="ctr">
              <a:lnSpc>
                <a:spcPct val="100000"/>
              </a:lnSpc>
            </a:pPr>
            <a:r>
              <a:rPr lang="fa-IR" sz="4800" dirty="0">
                <a:latin typeface="Kalameh(FaNum)" pitchFamily="2" charset="-78"/>
                <a:cs typeface="IRANYekanFN Medium" pitchFamily="34" charset="-78"/>
              </a:rPr>
              <a:t>نشست تحلیلی مدیران و فعالین بازار سرمایه </a:t>
            </a:r>
            <a:endParaRPr lang="en-US" sz="4800" dirty="0">
              <a:latin typeface="Kalameh(FaNum)" pitchFamily="2" charset="-78"/>
              <a:cs typeface="IRANYekanFN Medium" pitchFamily="34" charset="-78"/>
            </a:endParaRPr>
          </a:p>
        </p:txBody>
      </p:sp>
      <p:sp>
        <p:nvSpPr>
          <p:cNvPr id="3" name="Content Placeholder 2">
            <a:extLst>
              <a:ext uri="{FF2B5EF4-FFF2-40B4-BE49-F238E27FC236}">
                <a16:creationId xmlns:a16="http://schemas.microsoft.com/office/drawing/2014/main" xmlns="" id="{1F191C9E-A425-B9F6-BE84-59330AE53C08}"/>
              </a:ext>
            </a:extLst>
          </p:cNvPr>
          <p:cNvSpPr>
            <a:spLocks noGrp="1"/>
          </p:cNvSpPr>
          <p:nvPr>
            <p:ph idx="1"/>
          </p:nvPr>
        </p:nvSpPr>
        <p:spPr>
          <a:xfrm>
            <a:off x="5229224" y="857250"/>
            <a:ext cx="6239637" cy="5265421"/>
          </a:xfrm>
        </p:spPr>
        <p:txBody>
          <a:bodyPr/>
          <a:lstStyle/>
          <a:p>
            <a:pPr marL="0" indent="0" algn="r" rtl="1">
              <a:lnSpc>
                <a:spcPct val="100000"/>
              </a:lnSpc>
              <a:buNone/>
            </a:pPr>
            <a:r>
              <a:rPr lang="fa-IR" sz="3600" dirty="0">
                <a:solidFill>
                  <a:schemeClr val="tx1"/>
                </a:solidFill>
                <a:latin typeface="Kalameh(FaNum)" pitchFamily="2" charset="-78"/>
                <a:cs typeface="Kalameh(FaNum) Black" pitchFamily="2" charset="-78"/>
              </a:rPr>
              <a:t>میزبان: </a:t>
            </a:r>
            <a:endParaRPr lang="fa-IR" sz="3600" dirty="0" smtClean="0">
              <a:solidFill>
                <a:schemeClr val="tx1"/>
              </a:solidFill>
              <a:latin typeface="Kalameh(FaNum)" pitchFamily="2" charset="-78"/>
              <a:cs typeface="Kalameh(FaNum) Black" pitchFamily="2" charset="-78"/>
            </a:endParaRPr>
          </a:p>
          <a:p>
            <a:pPr marL="0" indent="0" algn="r" rtl="1">
              <a:lnSpc>
                <a:spcPct val="100000"/>
              </a:lnSpc>
              <a:buNone/>
            </a:pPr>
            <a:r>
              <a:rPr lang="fa-IR" sz="2400" dirty="0" smtClean="0">
                <a:solidFill>
                  <a:schemeClr val="tx1"/>
                </a:solidFill>
                <a:cs typeface="B Nazanin" panose="00000400000000000000" pitchFamily="2" charset="-78"/>
              </a:rPr>
              <a:t>شرکت </a:t>
            </a:r>
            <a:r>
              <a:rPr lang="fa-IR" sz="2400" dirty="0">
                <a:solidFill>
                  <a:schemeClr val="tx1"/>
                </a:solidFill>
                <a:cs typeface="B Nazanin" panose="00000400000000000000" pitchFamily="2" charset="-78"/>
              </a:rPr>
              <a:t>تجلی توسعه معادن و فلزات</a:t>
            </a:r>
          </a:p>
          <a:p>
            <a:pPr algn="r" rtl="1"/>
            <a:endParaRPr lang="fa-IR" dirty="0">
              <a:solidFill>
                <a:schemeClr val="tx1"/>
              </a:solidFill>
              <a:cs typeface="B Nazanin" panose="00000400000000000000" pitchFamily="2" charset="-78"/>
            </a:endParaRPr>
          </a:p>
          <a:p>
            <a:pPr algn="r" rtl="1"/>
            <a:endParaRPr lang="fa-IR" dirty="0">
              <a:solidFill>
                <a:schemeClr val="tx1"/>
              </a:solidFill>
              <a:cs typeface="B Nazanin" panose="00000400000000000000" pitchFamily="2" charset="-78"/>
            </a:endParaRPr>
          </a:p>
          <a:p>
            <a:pPr algn="r" rtl="1"/>
            <a:endParaRPr lang="fa-IR" dirty="0">
              <a:solidFill>
                <a:schemeClr val="tx1"/>
              </a:solidFill>
              <a:cs typeface="B Nazanin" panose="00000400000000000000" pitchFamily="2" charset="-78"/>
            </a:endParaRPr>
          </a:p>
          <a:p>
            <a:pPr algn="r" rtl="1"/>
            <a:endParaRPr lang="en-US" dirty="0" smtClean="0">
              <a:solidFill>
                <a:schemeClr val="tx1"/>
              </a:solidFill>
              <a:cs typeface="B Nazanin" panose="00000400000000000000" pitchFamily="2" charset="-78"/>
            </a:endParaRPr>
          </a:p>
          <a:p>
            <a:pPr marL="0" indent="0" algn="r" rtl="1">
              <a:buNone/>
            </a:pPr>
            <a:endParaRPr lang="en-US" dirty="0" smtClean="0">
              <a:solidFill>
                <a:schemeClr val="tx1"/>
              </a:solidFill>
              <a:cs typeface="B Nazanin" panose="00000400000000000000" pitchFamily="2" charset="-78"/>
            </a:endParaRPr>
          </a:p>
          <a:p>
            <a:pPr marL="0" indent="0" algn="r" rtl="1">
              <a:buNone/>
            </a:pPr>
            <a:endParaRPr lang="fa-IR" dirty="0">
              <a:solidFill>
                <a:schemeClr val="tx1"/>
              </a:solidFill>
              <a:cs typeface="B Nazanin" panose="00000400000000000000" pitchFamily="2" charset="-78"/>
            </a:endParaRPr>
          </a:p>
          <a:p>
            <a:pPr marL="0" indent="0" algn="r" rtl="1">
              <a:buNone/>
            </a:pPr>
            <a:r>
              <a:rPr lang="fa-IR" dirty="0" smtClean="0">
                <a:solidFill>
                  <a:schemeClr val="tx1"/>
                </a:solidFill>
                <a:latin typeface="Kalameh(FaNum)" pitchFamily="2" charset="-78"/>
                <a:cs typeface="Kalameh(FaNum) Bold" pitchFamily="2" charset="-78"/>
              </a:rPr>
              <a:t>برگزار </a:t>
            </a:r>
            <a:r>
              <a:rPr lang="fa-IR" dirty="0">
                <a:solidFill>
                  <a:schemeClr val="tx1"/>
                </a:solidFill>
                <a:latin typeface="Kalameh(FaNum)" pitchFamily="2" charset="-78"/>
                <a:cs typeface="Kalameh(FaNum) Bold" pitchFamily="2" charset="-78"/>
              </a:rPr>
              <a:t>کننده: پایگاه اطلاع رسانی و تحلیلی بورس ایران</a:t>
            </a:r>
            <a:endParaRPr lang="en-US" dirty="0">
              <a:solidFill>
                <a:schemeClr val="tx1"/>
              </a:solidFill>
              <a:latin typeface="Kalameh(FaNum)" pitchFamily="2" charset="-78"/>
              <a:cs typeface="Kalameh(FaNum) Bold" pitchFamily="2" charset="-78"/>
            </a:endParaRPr>
          </a:p>
        </p:txBody>
      </p:sp>
      <p:pic>
        <p:nvPicPr>
          <p:cNvPr id="2051" name="Picture 3" descr="C:\Users\Mr\Desktop\7878.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86639" y="2849078"/>
            <a:ext cx="3986211" cy="95996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5"/>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205288" y="4676850"/>
            <a:ext cx="1123697" cy="134778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Users\Mr\Desktop\Group 12.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90850" y="6178240"/>
            <a:ext cx="1590674" cy="28454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18" y="0"/>
            <a:ext cx="12181182" cy="6864096"/>
          </a:xfrm>
          <a:prstGeom prst="rect">
            <a:avLst/>
          </a:prstGeom>
        </p:spPr>
      </p:pic>
    </p:spTree>
    <p:extLst>
      <p:ext uri="{BB962C8B-B14F-4D97-AF65-F5344CB8AC3E}">
        <p14:creationId xmlns:p14="http://schemas.microsoft.com/office/powerpoint/2010/main" val="3892033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animEffect transition="in" filter="fade">
                                      <p:cBhvr>
                                        <p:cTn id="21" dur="1000"/>
                                        <p:tgtEl>
                                          <p:spTgt spid="3">
                                            <p:txEl>
                                              <p:pRg st="8" end="8"/>
                                            </p:txEl>
                                          </p:spTgt>
                                        </p:tgtEl>
                                      </p:cBhvr>
                                    </p:animEffect>
                                    <p:anim calcmode="lin" valueType="num">
                                      <p:cBhvr>
                                        <p:cTn id="2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6556" y="1137284"/>
            <a:ext cx="2947482" cy="4601183"/>
          </a:xfrm>
        </p:spPr>
        <p:txBody>
          <a:bodyPr>
            <a:normAutofit/>
          </a:bodyPr>
          <a:lstStyle/>
          <a:p>
            <a:pPr algn="ctr" rtl="1"/>
            <a:r>
              <a:rPr lang="en-US" sz="4000" dirty="0">
                <a:cs typeface="0 Badr" panose="00000400000000000000" pitchFamily="2" charset="-78"/>
              </a:rPr>
              <a:t>NAV</a:t>
            </a:r>
            <a:r>
              <a:rPr lang="fa-IR" sz="4000" dirty="0">
                <a:cs typeface="0 Badr" panose="00000400000000000000" pitchFamily="2" charset="-78"/>
              </a:rPr>
              <a:t/>
            </a:r>
            <a:br>
              <a:rPr lang="fa-IR" sz="4000" dirty="0">
                <a:cs typeface="0 Badr" panose="00000400000000000000" pitchFamily="2" charset="-78"/>
              </a:rPr>
            </a:br>
            <a:r>
              <a:rPr lang="fa-IR" sz="4000" dirty="0">
                <a:cs typeface="0 Badr" panose="00000400000000000000" pitchFamily="2" charset="-78"/>
              </a:rPr>
              <a:t>هر سهم</a:t>
            </a:r>
            <a:endParaRPr lang="en-US" sz="4000" dirty="0">
              <a:cs typeface="0 Badr" panose="00000400000000000000" pitchFamily="2" charset="-78"/>
            </a:endParaRPr>
          </a:p>
        </p:txBody>
      </p:sp>
      <p:sp>
        <p:nvSpPr>
          <p:cNvPr id="4" name="Rectangle 3"/>
          <p:cNvSpPr/>
          <p:nvPr/>
        </p:nvSpPr>
        <p:spPr>
          <a:xfrm>
            <a:off x="3841375" y="2264880"/>
            <a:ext cx="7602072" cy="3034677"/>
          </a:xfrm>
          <a:prstGeom prst="rect">
            <a:avLst/>
          </a:prstGeom>
        </p:spPr>
        <p:txBody>
          <a:bodyPr wrap="square">
            <a:spAutoFit/>
          </a:bodyPr>
          <a:lstStyle/>
          <a:p>
            <a:pPr algn="just" rtl="1">
              <a:lnSpc>
                <a:spcPct val="107000"/>
              </a:lnSpc>
              <a:spcAft>
                <a:spcPts val="800"/>
              </a:spcAft>
            </a:pPr>
            <a:r>
              <a:rPr lang="fa-IR" sz="2000" b="1" dirty="0">
                <a:latin typeface="Calibri" panose="020F0502020204030204" pitchFamily="34" charset="0"/>
                <a:ea typeface="Calibri" panose="020F0502020204030204" pitchFamily="34" charset="0"/>
                <a:cs typeface="B Nazanin" panose="00000400000000000000" pitchFamily="2" charset="-78"/>
              </a:rPr>
              <a:t>با توجه به سبد چشمگیر تجلی،</a:t>
            </a:r>
          </a:p>
          <a:p>
            <a:pPr algn="just" rtl="1">
              <a:lnSpc>
                <a:spcPct val="107000"/>
              </a:lnSpc>
              <a:spcAft>
                <a:spcPts val="800"/>
              </a:spcAft>
            </a:pPr>
            <a:r>
              <a:rPr lang="fa-IR" sz="2000" dirty="0">
                <a:latin typeface="Calibri" panose="020F0502020204030204" pitchFamily="34" charset="0"/>
                <a:ea typeface="Calibri" panose="020F0502020204030204" pitchFamily="34" charset="0"/>
                <a:cs typeface="B Nazanin" panose="00000400000000000000" pitchFamily="2" charset="-78"/>
              </a:rPr>
              <a:t> می‌توان انتظار داشت که این شرکت در سال آینده از محل سود تقسیمی سرمایه‌گذاری‌ها درآمد خوبی شناسایی کند. </a:t>
            </a:r>
          </a:p>
          <a:p>
            <a:pPr algn="just" rtl="1">
              <a:lnSpc>
                <a:spcPct val="107000"/>
              </a:lnSpc>
              <a:spcAft>
                <a:spcPts val="800"/>
              </a:spcAft>
            </a:pPr>
            <a:r>
              <a:rPr lang="fa-IR" sz="2000" dirty="0">
                <a:latin typeface="Calibri" panose="020F0502020204030204" pitchFamily="34" charset="0"/>
                <a:ea typeface="Calibri" panose="020F0502020204030204" pitchFamily="34" charset="0"/>
                <a:cs typeface="B Nazanin" panose="00000400000000000000" pitchFamily="2" charset="-78"/>
              </a:rPr>
              <a:t>اگر رویه سودآوری شرکت‌های زیرمجموعه در نیمه اول سال را تکرارپذیر فرض کنیم و درصد تقسیم سود را مشابه سال مالی گذشته در نظر بگیریم بعید نیست که «تجلی» با پایان سال مالی ۱۴۰۰ بیش از 200 میلیارد تومان سود نقدی کسب کند. </a:t>
            </a:r>
          </a:p>
          <a:p>
            <a:pPr algn="just" rtl="1">
              <a:lnSpc>
                <a:spcPct val="107000"/>
              </a:lnSpc>
              <a:spcAft>
                <a:spcPts val="800"/>
              </a:spcAft>
            </a:pPr>
            <a:r>
              <a:rPr lang="fa-IR" sz="2000" dirty="0">
                <a:latin typeface="Calibri" panose="020F0502020204030204" pitchFamily="34" charset="0"/>
                <a:ea typeface="Calibri" panose="020F0502020204030204" pitchFamily="34" charset="0"/>
                <a:cs typeface="B Nazanin" panose="00000400000000000000" pitchFamily="2" charset="-78"/>
              </a:rPr>
              <a:t>در این میان رویه عملکرد و استراتژی مدیران شرکت برای خرید و فروش سهام نیز اهمیت بسیار زیادی خواهد داشت. </a:t>
            </a:r>
            <a:endParaRPr lang="en-US"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18" y="0"/>
            <a:ext cx="12181182" cy="6864096"/>
          </a:xfrm>
          <a:prstGeom prst="rect">
            <a:avLst/>
          </a:prstGeom>
        </p:spPr>
      </p:pic>
    </p:spTree>
    <p:extLst>
      <p:ext uri="{BB962C8B-B14F-4D97-AF65-F5344CB8AC3E}">
        <p14:creationId xmlns:p14="http://schemas.microsoft.com/office/powerpoint/2010/main" val="2309120557"/>
      </p:ext>
    </p:extLst>
  </p:cSld>
  <p:clrMapOvr>
    <a:masterClrMapping/>
  </p:clrMapOvr>
  <mc:AlternateContent xmlns:mc="http://schemas.openxmlformats.org/markup-compatibility/2006" xmlns:p14="http://schemas.microsoft.com/office/powerpoint/2010/main">
    <mc:Choice Requires="p14">
      <p:transition p14:dur="25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96556" y="1137284"/>
            <a:ext cx="2947482" cy="4601183"/>
          </a:xfrm>
        </p:spPr>
        <p:txBody>
          <a:bodyPr>
            <a:normAutofit/>
          </a:bodyPr>
          <a:lstStyle/>
          <a:p>
            <a:pPr algn="ctr" rtl="1"/>
            <a:r>
              <a:rPr lang="en-US" sz="4000" dirty="0">
                <a:cs typeface="0 Badr" panose="00000400000000000000" pitchFamily="2" charset="-78"/>
              </a:rPr>
              <a:t>NAV</a:t>
            </a:r>
            <a:r>
              <a:rPr lang="fa-IR" sz="4000" dirty="0">
                <a:cs typeface="0 Badr" panose="00000400000000000000" pitchFamily="2" charset="-78"/>
              </a:rPr>
              <a:t/>
            </a:r>
            <a:br>
              <a:rPr lang="fa-IR" sz="4000" dirty="0">
                <a:cs typeface="0 Badr" panose="00000400000000000000" pitchFamily="2" charset="-78"/>
              </a:rPr>
            </a:br>
            <a:r>
              <a:rPr lang="fa-IR" sz="4000" dirty="0">
                <a:cs typeface="0 Badr" panose="00000400000000000000" pitchFamily="2" charset="-78"/>
              </a:rPr>
              <a:t>هر سهم</a:t>
            </a:r>
            <a:endParaRPr lang="en-US" sz="4000" dirty="0">
              <a:cs typeface="0 Badr" panose="00000400000000000000" pitchFamily="2" charset="-78"/>
            </a:endParaRPr>
          </a:p>
        </p:txBody>
      </p:sp>
      <p:sp>
        <p:nvSpPr>
          <p:cNvPr id="3" name="Rectangle 2"/>
          <p:cNvSpPr/>
          <p:nvPr/>
        </p:nvSpPr>
        <p:spPr>
          <a:xfrm>
            <a:off x="3778624" y="1882869"/>
            <a:ext cx="7624481" cy="3363998"/>
          </a:xfrm>
          <a:prstGeom prst="rect">
            <a:avLst/>
          </a:prstGeom>
        </p:spPr>
        <p:txBody>
          <a:bodyPr wrap="square">
            <a:spAutoFit/>
          </a:bodyPr>
          <a:lstStyle/>
          <a:p>
            <a:pPr algn="just" rtl="1">
              <a:lnSpc>
                <a:spcPct val="107000"/>
              </a:lnSpc>
              <a:spcAft>
                <a:spcPts val="800"/>
              </a:spcAft>
            </a:pPr>
            <a:r>
              <a:rPr lang="fa-IR" sz="2000" b="1" dirty="0">
                <a:latin typeface="Calibri" panose="020F0502020204030204" pitchFamily="34" charset="0"/>
                <a:ea typeface="Calibri" panose="020F0502020204030204" pitchFamily="34" charset="0"/>
                <a:cs typeface="B Nazanin" panose="00000400000000000000" pitchFamily="2" charset="-78"/>
              </a:rPr>
              <a:t>نکته قابل ذکر در خصوص شرکت:</a:t>
            </a:r>
          </a:p>
          <a:p>
            <a:pPr algn="just" rtl="1">
              <a:lnSpc>
                <a:spcPct val="107000"/>
              </a:lnSpc>
              <a:spcAft>
                <a:spcPts val="800"/>
              </a:spcAft>
            </a:pPr>
            <a:r>
              <a:rPr lang="fa-IR" sz="2000" dirty="0">
                <a:latin typeface="Calibri" panose="020F0502020204030204" pitchFamily="34" charset="0"/>
                <a:ea typeface="Calibri" panose="020F0502020204030204" pitchFamily="34" charset="0"/>
                <a:cs typeface="B Nazanin" panose="00000400000000000000" pitchFamily="2" charset="-78"/>
              </a:rPr>
              <a:t>سرمایه گذاری 24 درصدی آن در گروه فلزات اساسی است که در مقایسه با سایر شرکت های سرمایه گذاری در حوزه فلزات اساسی و استخراج همچون شرکت مادر تخصصی توسعه معادن و صنایع معدنی خاورمیانه (میدکو) با سرمایه گذاری 94.5 درصدی در گروه فلزات، کمترین تاثیر منفی را در خصوص وضع عوارض صادراتی خواهد داشت. </a:t>
            </a:r>
          </a:p>
          <a:p>
            <a:pPr algn="just" rtl="1">
              <a:lnSpc>
                <a:spcPct val="107000"/>
              </a:lnSpc>
              <a:spcAft>
                <a:spcPts val="800"/>
              </a:spcAft>
            </a:pPr>
            <a:r>
              <a:rPr lang="fa-IR" sz="2000" b="1" dirty="0">
                <a:latin typeface="Calibri" panose="020F0502020204030204" pitchFamily="34" charset="0"/>
                <a:ea typeface="Calibri" panose="020F0502020204030204" pitchFamily="34" charset="0"/>
                <a:cs typeface="B Nazanin" panose="00000400000000000000" pitchFamily="2" charset="-78"/>
              </a:rPr>
              <a:t>و نکته قابل توجه دیگر در خصوص شرکت: </a:t>
            </a:r>
          </a:p>
          <a:p>
            <a:pPr algn="just" rtl="1">
              <a:lnSpc>
                <a:spcPct val="107000"/>
              </a:lnSpc>
              <a:spcAft>
                <a:spcPts val="800"/>
              </a:spcAft>
            </a:pPr>
            <a:r>
              <a:rPr lang="fa-IR" sz="2000" dirty="0">
                <a:latin typeface="Calibri" panose="020F0502020204030204" pitchFamily="34" charset="0"/>
                <a:ea typeface="Calibri" panose="020F0502020204030204" pitchFamily="34" charset="0"/>
                <a:cs typeface="B Nazanin" panose="00000400000000000000" pitchFamily="2" charset="-78"/>
              </a:rPr>
              <a:t>حوزه فعالیت آن و سرمایه گذاری در شرکت هایی غیر بورسی می باشد که با توجه به افزایش نرخ دلار طی یک سال گذشته، ارزش این سرمایه گذاری ها بسیار بالاتر از میزان مورد محاسبه طی این گزارش برآورد می گردد.</a:t>
            </a:r>
            <a:endParaRPr lang="en-US"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18" y="0"/>
            <a:ext cx="12181182" cy="6864096"/>
          </a:xfrm>
          <a:prstGeom prst="rect">
            <a:avLst/>
          </a:prstGeom>
        </p:spPr>
      </p:pic>
    </p:spTree>
    <p:extLst>
      <p:ext uri="{BB962C8B-B14F-4D97-AF65-F5344CB8AC3E}">
        <p14:creationId xmlns:p14="http://schemas.microsoft.com/office/powerpoint/2010/main" val="193741647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03BC215-9BAA-4832-1C4C-DB66F92929EB}"/>
              </a:ext>
            </a:extLst>
          </p:cNvPr>
          <p:cNvSpPr>
            <a:spLocks noGrp="1"/>
          </p:cNvSpPr>
          <p:nvPr>
            <p:ph type="ctrTitle"/>
          </p:nvPr>
        </p:nvSpPr>
        <p:spPr>
          <a:xfrm>
            <a:off x="2181224" y="2114550"/>
            <a:ext cx="5381626" cy="1162050"/>
          </a:xfrm>
        </p:spPr>
        <p:txBody>
          <a:bodyPr>
            <a:noAutofit/>
          </a:bodyPr>
          <a:lstStyle/>
          <a:p>
            <a:pPr algn="ctr" rtl="1"/>
            <a:r>
              <a:rPr lang="fa-IR" sz="6600" dirty="0">
                <a:cs typeface="0 Nazanin" panose="00000400000000000000" pitchFamily="2" charset="-78"/>
              </a:rPr>
              <a:t>با تشکر از توجه شما</a:t>
            </a:r>
            <a:endParaRPr lang="en-US" sz="6600" dirty="0">
              <a:cs typeface="0 Nazanin" panose="00000400000000000000" pitchFamily="2" charset="-78"/>
            </a:endParaRPr>
          </a:p>
        </p:txBody>
      </p:sp>
      <p:sp>
        <p:nvSpPr>
          <p:cNvPr id="3" name="Subtitle 2">
            <a:extLst>
              <a:ext uri="{FF2B5EF4-FFF2-40B4-BE49-F238E27FC236}">
                <a16:creationId xmlns:a16="http://schemas.microsoft.com/office/drawing/2014/main" xmlns="" id="{F9274C7F-FCAF-79E3-7F57-41DDB7F98A88}"/>
              </a:ext>
            </a:extLst>
          </p:cNvPr>
          <p:cNvSpPr>
            <a:spLocks noGrp="1"/>
          </p:cNvSpPr>
          <p:nvPr>
            <p:ph type="subTitle" idx="1"/>
          </p:nvPr>
        </p:nvSpPr>
        <p:spPr/>
        <p:txBody>
          <a:bodyPr>
            <a:normAutofit/>
          </a:bodyPr>
          <a:lstStyle/>
          <a:p>
            <a:r>
              <a:rPr lang="fa-IR" sz="2400" b="1" dirty="0">
                <a:cs typeface="0 Nazanin" panose="00000400000000000000" pitchFamily="2" charset="-78"/>
              </a:rPr>
              <a:t>ارائه دهنده:  محمد حسین حقیقی</a:t>
            </a:r>
            <a:endParaRPr lang="en-US" sz="2400"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18" y="0"/>
            <a:ext cx="12181182" cy="6864096"/>
          </a:xfrm>
          <a:prstGeom prst="rect">
            <a:avLst/>
          </a:prstGeom>
        </p:spPr>
      </p:pic>
    </p:spTree>
    <p:extLst>
      <p:ext uri="{BB962C8B-B14F-4D97-AF65-F5344CB8AC3E}">
        <p14:creationId xmlns:p14="http://schemas.microsoft.com/office/powerpoint/2010/main" val="5923510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
                                        </p:tgtEl>
                                        <p:attrNameLst>
                                          <p:attrName>ppt_x</p:attrName>
                                          <p:attrName>ppt_y</p:attrName>
                                        </p:attrNameLst>
                                      </p:cBhvr>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03BC215-9BAA-4832-1C4C-DB66F92929EB}"/>
              </a:ext>
            </a:extLst>
          </p:cNvPr>
          <p:cNvSpPr>
            <a:spLocks noGrp="1"/>
          </p:cNvSpPr>
          <p:nvPr>
            <p:ph type="ctrTitle"/>
          </p:nvPr>
        </p:nvSpPr>
        <p:spPr>
          <a:xfrm>
            <a:off x="2181224" y="2114550"/>
            <a:ext cx="5381626" cy="1162050"/>
          </a:xfrm>
        </p:spPr>
        <p:txBody>
          <a:bodyPr>
            <a:noAutofit/>
          </a:bodyPr>
          <a:lstStyle/>
          <a:p>
            <a:pPr algn="ctr" rtl="1"/>
            <a:r>
              <a:rPr lang="fa-IR" sz="6600" dirty="0">
                <a:cs typeface="0 Nazanin" panose="00000400000000000000" pitchFamily="2" charset="-78"/>
              </a:rPr>
              <a:t>با تشکر از توجه شما</a:t>
            </a:r>
            <a:endParaRPr lang="en-US" sz="6600" dirty="0">
              <a:cs typeface="0 Nazanin" panose="00000400000000000000" pitchFamily="2" charset="-78"/>
            </a:endParaRPr>
          </a:p>
        </p:txBody>
      </p:sp>
      <p:sp>
        <p:nvSpPr>
          <p:cNvPr id="3" name="Subtitle 2">
            <a:extLst>
              <a:ext uri="{FF2B5EF4-FFF2-40B4-BE49-F238E27FC236}">
                <a16:creationId xmlns:a16="http://schemas.microsoft.com/office/drawing/2014/main" xmlns="" id="{F9274C7F-FCAF-79E3-7F57-41DDB7F98A88}"/>
              </a:ext>
            </a:extLst>
          </p:cNvPr>
          <p:cNvSpPr>
            <a:spLocks noGrp="1"/>
          </p:cNvSpPr>
          <p:nvPr>
            <p:ph type="subTitle" idx="1"/>
          </p:nvPr>
        </p:nvSpPr>
        <p:spPr/>
        <p:txBody>
          <a:bodyPr>
            <a:normAutofit/>
          </a:bodyPr>
          <a:lstStyle/>
          <a:p>
            <a:r>
              <a:rPr lang="fa-IR" sz="2400" b="1" dirty="0">
                <a:cs typeface="0 Nazanin" panose="00000400000000000000" pitchFamily="2" charset="-78"/>
              </a:rPr>
              <a:t>ارائه دهنده:  محمد حسین حقیقی</a:t>
            </a:r>
            <a:endParaRPr lang="en-US" sz="2400"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18" y="0"/>
            <a:ext cx="12181182" cy="6864096"/>
          </a:xfrm>
          <a:prstGeom prst="rect">
            <a:avLst/>
          </a:prstGeom>
        </p:spPr>
      </p:pic>
    </p:spTree>
    <p:extLst>
      <p:ext uri="{BB962C8B-B14F-4D97-AF65-F5344CB8AC3E}">
        <p14:creationId xmlns:p14="http://schemas.microsoft.com/office/powerpoint/2010/main" val="35548451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
                                        </p:tgtEl>
                                        <p:attrNameLst>
                                          <p:attrName>ppt_x</p:attrName>
                                          <p:attrName>ppt_y</p:attrName>
                                        </p:attrNameLst>
                                      </p:cBhvr>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378327"/>
            <a:ext cx="3831336" cy="6087870"/>
          </a:xfrm>
          <a:prstGeom prst="rect">
            <a:avLst/>
          </a:prstGeom>
        </p:spPr>
      </p:pic>
      <p:sp>
        <p:nvSpPr>
          <p:cNvPr id="2" name="Title 1"/>
          <p:cNvSpPr>
            <a:spLocks noGrp="1"/>
          </p:cNvSpPr>
          <p:nvPr>
            <p:ph type="title"/>
          </p:nvPr>
        </p:nvSpPr>
        <p:spPr>
          <a:xfrm>
            <a:off x="405319" y="1142887"/>
            <a:ext cx="2947482" cy="4601183"/>
          </a:xfrm>
        </p:spPr>
        <p:txBody>
          <a:bodyPr>
            <a:normAutofit/>
          </a:bodyPr>
          <a:lstStyle/>
          <a:p>
            <a:pPr algn="ctr"/>
            <a:r>
              <a:rPr lang="fa-IR" sz="4400" dirty="0">
                <a:latin typeface="Kalameh(FaNum)" pitchFamily="2" charset="-78"/>
                <a:cs typeface="Kalameh(FaNum) Bold" pitchFamily="2" charset="-78"/>
              </a:rPr>
              <a:t>اطلاعات کلی</a:t>
            </a:r>
            <a:endParaRPr lang="en-US" sz="4400" dirty="0">
              <a:latin typeface="Kalameh(FaNum)" pitchFamily="2" charset="-78"/>
              <a:cs typeface="Kalameh(FaNum) Bold" pitchFamily="2" charset="-78"/>
            </a:endParaRPr>
          </a:p>
        </p:txBody>
      </p:sp>
      <p:sp>
        <p:nvSpPr>
          <p:cNvPr id="4" name="Rectangle 3"/>
          <p:cNvSpPr/>
          <p:nvPr/>
        </p:nvSpPr>
        <p:spPr>
          <a:xfrm>
            <a:off x="4163947" y="1015004"/>
            <a:ext cx="7325219" cy="923330"/>
          </a:xfrm>
          <a:prstGeom prst="rect">
            <a:avLst/>
          </a:prstGeom>
        </p:spPr>
        <p:txBody>
          <a:bodyPr wrap="square">
            <a:spAutoFit/>
          </a:bodyPr>
          <a:lstStyle/>
          <a:p>
            <a:pPr algn="r" rtl="1"/>
            <a:r>
              <a:rPr lang="fa-IR" dirty="0">
                <a:latin typeface="Calibri" panose="020F0502020204030204" pitchFamily="34" charset="0"/>
                <a:ea typeface="Calibri" panose="020F0502020204030204" pitchFamily="34" charset="0"/>
                <a:cs typeface="B Nazanin" panose="00000400000000000000" pitchFamily="2" charset="-78"/>
              </a:rPr>
              <a:t>شرکت تجلی توسعه معادن و فلزات در سال ۱۳۹۱ با نام شرکت تجلی خودرو و با سرمایه یک میلیون تومانی در اداره ثبت شرکت‌ها و مؤسسات غیرتجاری به ثبت رسید. </a:t>
            </a:r>
            <a:endParaRPr lang="en-US" dirty="0"/>
          </a:p>
        </p:txBody>
      </p:sp>
      <p:sp>
        <p:nvSpPr>
          <p:cNvPr id="5" name="Rectangle 4"/>
          <p:cNvSpPr/>
          <p:nvPr/>
        </p:nvSpPr>
        <p:spPr>
          <a:xfrm>
            <a:off x="3765176" y="2308804"/>
            <a:ext cx="7723991" cy="369332"/>
          </a:xfrm>
          <a:prstGeom prst="rect">
            <a:avLst/>
          </a:prstGeom>
        </p:spPr>
        <p:txBody>
          <a:bodyPr wrap="square">
            <a:spAutoFit/>
          </a:bodyPr>
          <a:lstStyle/>
          <a:p>
            <a:pPr algn="r" rtl="1"/>
            <a:r>
              <a:rPr lang="fa-IR" dirty="0">
                <a:latin typeface="Calibri" panose="020F0502020204030204" pitchFamily="34" charset="0"/>
                <a:ea typeface="Calibri" panose="020F0502020204030204" pitchFamily="34" charset="0"/>
                <a:cs typeface="B Nazanin" panose="00000400000000000000" pitchFamily="2" charset="-78"/>
              </a:rPr>
              <a:t>سال ۱۳۹۶، سرمایه به یک میلیارد تومان افزایش یافت و از سهامی خاص به سهامی عام تبدیل شد.</a:t>
            </a:r>
            <a:endParaRPr lang="en-US" dirty="0"/>
          </a:p>
        </p:txBody>
      </p:sp>
      <p:sp>
        <p:nvSpPr>
          <p:cNvPr id="6" name="Rectangle 5"/>
          <p:cNvSpPr/>
          <p:nvPr/>
        </p:nvSpPr>
        <p:spPr>
          <a:xfrm>
            <a:off x="4586511" y="3501227"/>
            <a:ext cx="7904728" cy="646331"/>
          </a:xfrm>
          <a:prstGeom prst="rect">
            <a:avLst/>
          </a:prstGeom>
        </p:spPr>
        <p:txBody>
          <a:bodyPr wrap="none">
            <a:spAutoFit/>
          </a:bodyPr>
          <a:lstStyle/>
          <a:p>
            <a:r>
              <a:rPr lang="fa-IR" dirty="0">
                <a:latin typeface="Calibri" panose="020F0502020204030204" pitchFamily="34" charset="0"/>
                <a:ea typeface="Calibri" panose="020F0502020204030204" pitchFamily="34" charset="0"/>
                <a:cs typeface="B Nazanin" panose="00000400000000000000" pitchFamily="2" charset="-78"/>
              </a:rPr>
              <a:t>در بهار </a:t>
            </a:r>
            <a:r>
              <a:rPr lang="fa-IR" dirty="0" smtClean="0">
                <a:latin typeface="Calibri" panose="020F0502020204030204" pitchFamily="34" charset="0"/>
                <a:ea typeface="Calibri" panose="020F0502020204030204" pitchFamily="34" charset="0"/>
                <a:cs typeface="B Nazanin" panose="00000400000000000000" pitchFamily="2" charset="-78"/>
              </a:rPr>
              <a:t>س</a:t>
            </a:r>
            <a:endParaRPr lang="en-US" dirty="0" smtClean="0">
              <a:latin typeface="Calibri" panose="020F0502020204030204" pitchFamily="34" charset="0"/>
              <a:ea typeface="Calibri" panose="020F0502020204030204" pitchFamily="34" charset="0"/>
              <a:cs typeface="B Nazanin" panose="00000400000000000000" pitchFamily="2" charset="-78"/>
            </a:endParaRPr>
          </a:p>
          <a:p>
            <a:r>
              <a:rPr lang="fa-IR" dirty="0" smtClean="0">
                <a:latin typeface="Calibri" panose="020F0502020204030204" pitchFamily="34" charset="0"/>
                <a:ea typeface="Calibri" panose="020F0502020204030204" pitchFamily="34" charset="0"/>
                <a:cs typeface="B Nazanin" panose="00000400000000000000" pitchFamily="2" charset="-78"/>
              </a:rPr>
              <a:t> </a:t>
            </a:r>
            <a:r>
              <a:rPr lang="fa-IR" dirty="0">
                <a:latin typeface="Calibri" panose="020F0502020204030204" pitchFamily="34" charset="0"/>
                <a:ea typeface="Calibri" panose="020F0502020204030204" pitchFamily="34" charset="0"/>
                <a:cs typeface="B Nazanin" panose="00000400000000000000" pitchFamily="2" charset="-78"/>
              </a:rPr>
              <a:t>۱۳۹۹ نام شرکت به «تجلی توسعه معادن و فلزات» تغییر کرد.</a:t>
            </a:r>
            <a:endParaRPr lang="en-US" dirty="0"/>
          </a:p>
        </p:txBody>
      </p:sp>
      <p:sp>
        <p:nvSpPr>
          <p:cNvPr id="7" name="Rectangle 6"/>
          <p:cNvSpPr/>
          <p:nvPr/>
        </p:nvSpPr>
        <p:spPr>
          <a:xfrm>
            <a:off x="3720909" y="4592543"/>
            <a:ext cx="7723991" cy="787652"/>
          </a:xfrm>
          <a:prstGeom prst="rect">
            <a:avLst/>
          </a:prstGeom>
        </p:spPr>
        <p:txBody>
          <a:bodyPr wrap="square">
            <a:spAutoFit/>
          </a:bodyPr>
          <a:lstStyle/>
          <a:p>
            <a:pPr algn="just" rtl="1">
              <a:lnSpc>
                <a:spcPct val="107000"/>
              </a:lnSpc>
              <a:spcAft>
                <a:spcPts val="800"/>
              </a:spcAft>
            </a:pPr>
            <a:r>
              <a:rPr lang="fa-IR" dirty="0">
                <a:latin typeface="Calibri" panose="020F0502020204030204" pitchFamily="34" charset="0"/>
                <a:ea typeface="Calibri" panose="020F0502020204030204" pitchFamily="34" charset="0"/>
                <a:cs typeface="B Nazanin" panose="00000400000000000000" pitchFamily="2" charset="-78"/>
              </a:rPr>
              <a:t>اسفند 1400، تصویب اساسنامه شرکت منطبق با اساسنامه </a:t>
            </a:r>
            <a:endParaRPr lang="en-US" dirty="0" smtClean="0">
              <a:latin typeface="Calibri" panose="020F0502020204030204" pitchFamily="34" charset="0"/>
              <a:ea typeface="Calibri" panose="020F0502020204030204" pitchFamily="34" charset="0"/>
              <a:cs typeface="B Nazanin" panose="00000400000000000000" pitchFamily="2" charset="-78"/>
            </a:endParaRPr>
          </a:p>
          <a:p>
            <a:pPr algn="just" rtl="1">
              <a:lnSpc>
                <a:spcPct val="107000"/>
              </a:lnSpc>
              <a:spcAft>
                <a:spcPts val="800"/>
              </a:spcAft>
            </a:pPr>
            <a:r>
              <a:rPr lang="fa-IR" dirty="0" smtClean="0">
                <a:latin typeface="Calibri" panose="020F0502020204030204" pitchFamily="34" charset="0"/>
                <a:ea typeface="Calibri" panose="020F0502020204030204" pitchFamily="34" charset="0"/>
                <a:cs typeface="B Nazanin" panose="00000400000000000000" pitchFamily="2" charset="-78"/>
              </a:rPr>
              <a:t>شرکت‌های </a:t>
            </a:r>
            <a:r>
              <a:rPr lang="fa-IR" dirty="0">
                <a:latin typeface="Calibri" panose="020F0502020204030204" pitchFamily="34" charset="0"/>
                <a:ea typeface="Calibri" panose="020F0502020204030204" pitchFamily="34" charset="0"/>
                <a:cs typeface="B Nazanin" panose="00000400000000000000" pitchFamily="2" charset="-78"/>
              </a:rPr>
              <a:t>هلدینگ سازمان بورس و اوراق بهادار. </a:t>
            </a:r>
            <a:endParaRPr lang="en-US" sz="14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8" name="Picture 5"/>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163947" y="4676850"/>
            <a:ext cx="1123697" cy="134778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C:\Users\Mr\Desktop\Group 1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49509" y="6178240"/>
            <a:ext cx="1590674" cy="28454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18" y="0"/>
            <a:ext cx="12181182" cy="6864096"/>
          </a:xfrm>
          <a:prstGeom prst="rect">
            <a:avLst/>
          </a:prstGeom>
        </p:spPr>
      </p:pic>
    </p:spTree>
    <p:extLst>
      <p:ext uri="{BB962C8B-B14F-4D97-AF65-F5344CB8AC3E}">
        <p14:creationId xmlns:p14="http://schemas.microsoft.com/office/powerpoint/2010/main" val="2295235007"/>
      </p:ext>
    </p:extLst>
  </p:cSld>
  <p:clrMapOvr>
    <a:masterClrMapping/>
  </p:clrMapOvr>
  <mc:AlternateContent xmlns:mc="http://schemas.openxmlformats.org/markup-compatibility/2006" xmlns:p14="http://schemas.microsoft.com/office/powerpoint/2010/main">
    <mc:Choice Requires="p14">
      <p:transition p14:dur="25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1000"/>
                                        <p:tgtEl>
                                          <p:spTgt spid="7"/>
                                        </p:tgtEl>
                                      </p:cBhvr>
                                    </p:animEffect>
                                    <p:anim calcmode="lin" valueType="num">
                                      <p:cBhvr>
                                        <p:cTn id="34" dur="1000" fill="hold"/>
                                        <p:tgtEl>
                                          <p:spTgt spid="7"/>
                                        </p:tgtEl>
                                        <p:attrNameLst>
                                          <p:attrName>ppt_x</p:attrName>
                                        </p:attrNameLst>
                                      </p:cBhvr>
                                      <p:tavLst>
                                        <p:tav tm="0">
                                          <p:val>
                                            <p:strVal val="#ppt_x"/>
                                          </p:val>
                                        </p:tav>
                                        <p:tav tm="100000">
                                          <p:val>
                                            <p:strVal val="#ppt_x"/>
                                          </p:val>
                                        </p:tav>
                                      </p:tavLst>
                                    </p:anim>
                                    <p:anim calcmode="lin" valueType="num">
                                      <p:cBhvr>
                                        <p:cTn id="3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6" grpId="0"/>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sz="4400" dirty="0">
                <a:cs typeface="0 Badr" panose="00000400000000000000" pitchFamily="2" charset="-78"/>
              </a:rPr>
              <a:t>اطلاعات کلی</a:t>
            </a:r>
            <a:endParaRPr lang="en-US" sz="4400" dirty="0">
              <a:cs typeface="0 Badr" panose="00000400000000000000" pitchFamily="2" charset="-78"/>
            </a:endParaRPr>
          </a:p>
        </p:txBody>
      </p:sp>
      <p:sp>
        <p:nvSpPr>
          <p:cNvPr id="3" name="Rectangle 2"/>
          <p:cNvSpPr/>
          <p:nvPr/>
        </p:nvSpPr>
        <p:spPr>
          <a:xfrm>
            <a:off x="5083103" y="1808745"/>
            <a:ext cx="5057796" cy="400110"/>
          </a:xfrm>
          <a:prstGeom prst="rect">
            <a:avLst/>
          </a:prstGeom>
        </p:spPr>
        <p:txBody>
          <a:bodyPr wrap="none">
            <a:spAutoFit/>
          </a:bodyPr>
          <a:lstStyle/>
          <a:p>
            <a:pPr algn="r" rtl="1"/>
            <a:r>
              <a:rPr lang="fa-IR" sz="2000" b="1" dirty="0">
                <a:latin typeface="Calibri" panose="020F0502020204030204" pitchFamily="34" charset="0"/>
                <a:ea typeface="Calibri" panose="020F0502020204030204" pitchFamily="34" charset="0"/>
                <a:cs typeface="B Nazanin" panose="00000400000000000000" pitchFamily="2" charset="-78"/>
              </a:rPr>
              <a:t>ثبت رکورد بزرگ‌ترین افزایش سرمایه تاریخ بازار سرمایه</a:t>
            </a:r>
            <a:endParaRPr lang="en-US" sz="2000" b="1" dirty="0"/>
          </a:p>
        </p:txBody>
      </p:sp>
      <p:sp>
        <p:nvSpPr>
          <p:cNvPr id="8" name="Rectangle 7"/>
          <p:cNvSpPr/>
          <p:nvPr/>
        </p:nvSpPr>
        <p:spPr>
          <a:xfrm>
            <a:off x="4188310" y="3720370"/>
            <a:ext cx="7408434" cy="1015663"/>
          </a:xfrm>
          <a:prstGeom prst="rect">
            <a:avLst/>
          </a:prstGeom>
        </p:spPr>
        <p:txBody>
          <a:bodyPr wrap="square">
            <a:spAutoFit/>
          </a:bodyPr>
          <a:lstStyle/>
          <a:p>
            <a:pPr algn="ctr"/>
            <a:r>
              <a:rPr lang="fa-IR" sz="2000" dirty="0">
                <a:latin typeface="Calibri" panose="020F0502020204030204" pitchFamily="34" charset="0"/>
                <a:ea typeface="Calibri" panose="020F0502020204030204" pitchFamily="34" charset="0"/>
                <a:cs typeface="B Nazanin" panose="00000400000000000000" pitchFamily="2" charset="-78"/>
              </a:rPr>
              <a:t>این شرکت افزایش سرمایه نزدیک به ۶۲۰ هزار درصدی از محل مطالبات و آورده‌ نقدی را در دستور کار قرار داد و بنا به مجوز سازمان بورس افزایش سرمایه به مبلغ ۶۲۰۰ میلیارد تومان در تاریخ 19 دی ماه 1400 به ثبت رسید. </a:t>
            </a:r>
            <a:endParaRPr lang="en-US" sz="20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18" y="0"/>
            <a:ext cx="12314532" cy="6939238"/>
          </a:xfrm>
          <a:prstGeom prst="rect">
            <a:avLst/>
          </a:prstGeom>
        </p:spPr>
      </p:pic>
    </p:spTree>
    <p:extLst>
      <p:ext uri="{BB962C8B-B14F-4D97-AF65-F5344CB8AC3E}">
        <p14:creationId xmlns:p14="http://schemas.microsoft.com/office/powerpoint/2010/main" val="1826651042"/>
      </p:ext>
    </p:extLst>
  </p:cSld>
  <p:clrMapOvr>
    <a:masterClrMapping/>
  </p:clrMapOvr>
  <mc:AlternateContent xmlns:mc="http://schemas.openxmlformats.org/markup-compatibility/2006" xmlns:p14="http://schemas.microsoft.com/office/powerpoint/2010/main">
    <mc:Choice Requires="p14">
      <p:transition p14:dur="25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474249" y="2895980"/>
            <a:ext cx="8032378" cy="1200329"/>
          </a:xfrm>
          <a:prstGeom prst="rect">
            <a:avLst/>
          </a:prstGeom>
        </p:spPr>
        <p:txBody>
          <a:bodyPr wrap="square">
            <a:spAutoFit/>
          </a:bodyPr>
          <a:lstStyle/>
          <a:p>
            <a:pPr algn="ctr" rtl="1"/>
            <a:r>
              <a:rPr lang="fa-IR" sz="2400" dirty="0">
                <a:latin typeface="Calibri" panose="020F0502020204030204" pitchFamily="34" charset="0"/>
                <a:ea typeface="Calibri" panose="020F0502020204030204" pitchFamily="34" charset="0"/>
                <a:cs typeface="B Nazanin" panose="00000400000000000000" pitchFamily="2" charset="-78"/>
              </a:rPr>
              <a:t>ایده تشکیل یک شرکت</a:t>
            </a:r>
            <a:r>
              <a:rPr lang="en-US" sz="2400" dirty="0">
                <a:latin typeface="Calibri" panose="020F0502020204030204" pitchFamily="34" charset="0"/>
                <a:ea typeface="Calibri" panose="020F0502020204030204" pitchFamily="34" charset="0"/>
                <a:cs typeface="B Nazanin" panose="00000400000000000000" pitchFamily="2" charset="-78"/>
              </a:rPr>
              <a:t> </a:t>
            </a:r>
            <a:r>
              <a:rPr lang="fa-IR" sz="2400" dirty="0">
                <a:latin typeface="Calibri" panose="020F0502020204030204" pitchFamily="34" charset="0"/>
                <a:ea typeface="Calibri" panose="020F0502020204030204" pitchFamily="34" charset="0"/>
                <a:cs typeface="B Nazanin" panose="00000400000000000000" pitchFamily="2" charset="-78"/>
              </a:rPr>
              <a:t>پروژه محور</a:t>
            </a:r>
            <a:r>
              <a:rPr lang="fa-IR" sz="2400" dirty="0">
                <a:ea typeface="Calibri" panose="020F0502020204030204" pitchFamily="34" charset="0"/>
                <a:cs typeface="Times New Roman" panose="02020603050405020304" pitchFamily="18" charset="0"/>
              </a:rPr>
              <a:t> </a:t>
            </a:r>
            <a:r>
              <a:rPr lang="fa-IR" sz="2400" dirty="0">
                <a:latin typeface="Calibri" panose="020F0502020204030204" pitchFamily="34" charset="0"/>
                <a:ea typeface="Calibri" panose="020F0502020204030204" pitchFamily="34" charset="0"/>
                <a:cs typeface="B Nazanin" panose="00000400000000000000" pitchFamily="2" charset="-78"/>
              </a:rPr>
              <a:t>سهامی عام برای اولین بار در اسفند ماه سال ۹۸ در هلدینگ سرمایه‌گذاری معادن و فلزات با محوریت تکمیل پروژه‌های زنجیره فولاد از معدن تا نورد شکل گرفته است</a:t>
            </a:r>
            <a:r>
              <a:rPr lang="en-US" sz="2400" dirty="0">
                <a:latin typeface="Calibri" panose="020F0502020204030204" pitchFamily="34" charset="0"/>
                <a:ea typeface="Calibri" panose="020F0502020204030204" pitchFamily="34" charset="0"/>
                <a:cs typeface="B Nazanin" panose="00000400000000000000" pitchFamily="2" charset="-78"/>
              </a:rPr>
              <a:t>.</a:t>
            </a:r>
            <a:r>
              <a:rPr lang="en-US" sz="2400" dirty="0">
                <a:latin typeface="B Nazanin" panose="00000400000000000000" pitchFamily="2" charset="-78"/>
                <a:ea typeface="Calibri" panose="020F0502020204030204" pitchFamily="34" charset="0"/>
              </a:rPr>
              <a:t> </a:t>
            </a:r>
            <a:endParaRPr lang="en-US" sz="2400" dirty="0"/>
          </a:p>
        </p:txBody>
      </p:sp>
      <p:sp>
        <p:nvSpPr>
          <p:cNvPr id="2" name="Title 1"/>
          <p:cNvSpPr>
            <a:spLocks noGrp="1"/>
          </p:cNvSpPr>
          <p:nvPr>
            <p:ph type="title"/>
          </p:nvPr>
        </p:nvSpPr>
        <p:spPr/>
        <p:txBody>
          <a:bodyPr>
            <a:normAutofit/>
          </a:bodyPr>
          <a:lstStyle/>
          <a:p>
            <a:pPr algn="ctr"/>
            <a:r>
              <a:rPr lang="fa-IR" sz="4400" dirty="0">
                <a:cs typeface="0 Badr" panose="00000400000000000000" pitchFamily="2" charset="-78"/>
              </a:rPr>
              <a:t>فعالیت اصلی</a:t>
            </a:r>
            <a:br>
              <a:rPr lang="fa-IR" sz="4400" dirty="0">
                <a:cs typeface="0 Badr" panose="00000400000000000000" pitchFamily="2" charset="-78"/>
              </a:rPr>
            </a:br>
            <a:r>
              <a:rPr lang="fa-IR" sz="4400" dirty="0">
                <a:cs typeface="0 Badr" panose="00000400000000000000" pitchFamily="2" charset="-78"/>
              </a:rPr>
              <a:t>تجلی</a:t>
            </a:r>
            <a:endParaRPr lang="en-US" sz="4400" dirty="0">
              <a:cs typeface="0 Badr" panose="00000400000000000000" pitchFamily="2" charset="-78"/>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18" y="0"/>
            <a:ext cx="12181182" cy="6864096"/>
          </a:xfrm>
          <a:prstGeom prst="rect">
            <a:avLst/>
          </a:prstGeom>
        </p:spPr>
      </p:pic>
    </p:spTree>
    <p:extLst>
      <p:ext uri="{BB962C8B-B14F-4D97-AF65-F5344CB8AC3E}">
        <p14:creationId xmlns:p14="http://schemas.microsoft.com/office/powerpoint/2010/main" val="3259256876"/>
      </p:ext>
    </p:extLst>
  </p:cSld>
  <p:clrMapOvr>
    <a:masterClrMapping/>
  </p:clrMapOvr>
  <mc:AlternateContent xmlns:mc="http://schemas.openxmlformats.org/markup-compatibility/2006" xmlns:p14="http://schemas.microsoft.com/office/powerpoint/2010/main">
    <mc:Choice Requires="p14">
      <p:transition p14:dur="25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80">
                                          <p:stCondLst>
                                            <p:cond delay="0"/>
                                          </p:stCondLst>
                                        </p:cTn>
                                        <p:tgtEl>
                                          <p:spTgt spid="5"/>
                                        </p:tgtEl>
                                      </p:cBhvr>
                                    </p:animEffect>
                                    <p:anim calcmode="lin" valueType="num">
                                      <p:cBhvr>
                                        <p:cTn id="13"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8" dur="26">
                                          <p:stCondLst>
                                            <p:cond delay="650"/>
                                          </p:stCondLst>
                                        </p:cTn>
                                        <p:tgtEl>
                                          <p:spTgt spid="5"/>
                                        </p:tgtEl>
                                      </p:cBhvr>
                                      <p:to x="100000" y="60000"/>
                                    </p:animScale>
                                    <p:animScale>
                                      <p:cBhvr>
                                        <p:cTn id="19" dur="166" decel="50000">
                                          <p:stCondLst>
                                            <p:cond delay="676"/>
                                          </p:stCondLst>
                                        </p:cTn>
                                        <p:tgtEl>
                                          <p:spTgt spid="5"/>
                                        </p:tgtEl>
                                      </p:cBhvr>
                                      <p:to x="100000" y="100000"/>
                                    </p:animScale>
                                    <p:animScale>
                                      <p:cBhvr>
                                        <p:cTn id="20" dur="26">
                                          <p:stCondLst>
                                            <p:cond delay="1312"/>
                                          </p:stCondLst>
                                        </p:cTn>
                                        <p:tgtEl>
                                          <p:spTgt spid="5"/>
                                        </p:tgtEl>
                                      </p:cBhvr>
                                      <p:to x="100000" y="80000"/>
                                    </p:animScale>
                                    <p:animScale>
                                      <p:cBhvr>
                                        <p:cTn id="21" dur="166" decel="50000">
                                          <p:stCondLst>
                                            <p:cond delay="1338"/>
                                          </p:stCondLst>
                                        </p:cTn>
                                        <p:tgtEl>
                                          <p:spTgt spid="5"/>
                                        </p:tgtEl>
                                      </p:cBhvr>
                                      <p:to x="100000" y="100000"/>
                                    </p:animScale>
                                    <p:animScale>
                                      <p:cBhvr>
                                        <p:cTn id="22" dur="26">
                                          <p:stCondLst>
                                            <p:cond delay="1642"/>
                                          </p:stCondLst>
                                        </p:cTn>
                                        <p:tgtEl>
                                          <p:spTgt spid="5"/>
                                        </p:tgtEl>
                                      </p:cBhvr>
                                      <p:to x="100000" y="90000"/>
                                    </p:animScale>
                                    <p:animScale>
                                      <p:cBhvr>
                                        <p:cTn id="23" dur="166" decel="50000">
                                          <p:stCondLst>
                                            <p:cond delay="1668"/>
                                          </p:stCondLst>
                                        </p:cTn>
                                        <p:tgtEl>
                                          <p:spTgt spid="5"/>
                                        </p:tgtEl>
                                      </p:cBhvr>
                                      <p:to x="100000" y="100000"/>
                                    </p:animScale>
                                    <p:animScale>
                                      <p:cBhvr>
                                        <p:cTn id="24" dur="26">
                                          <p:stCondLst>
                                            <p:cond delay="1808"/>
                                          </p:stCondLst>
                                        </p:cTn>
                                        <p:tgtEl>
                                          <p:spTgt spid="5"/>
                                        </p:tgtEl>
                                      </p:cBhvr>
                                      <p:to x="100000" y="95000"/>
                                    </p:animScale>
                                    <p:animScale>
                                      <p:cBhvr>
                                        <p:cTn id="25"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sz="4400" dirty="0">
                <a:cs typeface="0 Badr" panose="00000400000000000000" pitchFamily="2" charset="-78"/>
              </a:rPr>
              <a:t>فعالیت اصلی</a:t>
            </a:r>
            <a:br>
              <a:rPr lang="fa-IR" sz="4400" dirty="0">
                <a:cs typeface="0 Badr" panose="00000400000000000000" pitchFamily="2" charset="-78"/>
              </a:rPr>
            </a:br>
            <a:r>
              <a:rPr lang="fa-IR" sz="4400" dirty="0">
                <a:cs typeface="0 Badr" panose="00000400000000000000" pitchFamily="2" charset="-78"/>
              </a:rPr>
              <a:t>تجلی</a:t>
            </a:r>
            <a:endParaRPr lang="en-US" sz="4400" dirty="0">
              <a:cs typeface="0 Badr" panose="00000400000000000000" pitchFamily="2" charset="-78"/>
            </a:endParaRPr>
          </a:p>
        </p:txBody>
      </p:sp>
      <p:sp>
        <p:nvSpPr>
          <p:cNvPr id="3" name="Rectangle 2"/>
          <p:cNvSpPr/>
          <p:nvPr/>
        </p:nvSpPr>
        <p:spPr>
          <a:xfrm>
            <a:off x="3975847" y="1553242"/>
            <a:ext cx="7413812" cy="1200329"/>
          </a:xfrm>
          <a:prstGeom prst="rect">
            <a:avLst/>
          </a:prstGeom>
        </p:spPr>
        <p:txBody>
          <a:bodyPr wrap="square">
            <a:spAutoFit/>
          </a:bodyPr>
          <a:lstStyle/>
          <a:p>
            <a:pPr algn="ctr"/>
            <a:r>
              <a:rPr lang="fa-IR" sz="2400" dirty="0">
                <a:latin typeface="Calibri" panose="020F0502020204030204" pitchFamily="34" charset="0"/>
                <a:ea typeface="Calibri" panose="020F0502020204030204" pitchFamily="34" charset="0"/>
                <a:cs typeface="B Nazanin" panose="00000400000000000000" pitchFamily="2" charset="-78"/>
              </a:rPr>
              <a:t>تجلی، اولین شرکت پروژه محور سهامی عام در زنجیره فولاد است که در</a:t>
            </a:r>
            <a:r>
              <a:rPr lang="fa-IR" sz="2400" dirty="0">
                <a:ea typeface="Calibri" panose="020F0502020204030204" pitchFamily="34" charset="0"/>
                <a:cs typeface="Calibri" panose="020F0502020204030204" pitchFamily="34" charset="0"/>
              </a:rPr>
              <a:t> </a:t>
            </a:r>
            <a:r>
              <a:rPr lang="fa-IR" sz="2400" dirty="0">
                <a:latin typeface="Calibri" panose="020F0502020204030204" pitchFamily="34" charset="0"/>
                <a:ea typeface="Calibri" panose="020F0502020204030204" pitchFamily="34" charset="0"/>
                <a:cs typeface="B Nazanin" panose="00000400000000000000" pitchFamily="2" charset="-78"/>
              </a:rPr>
              <a:t> آذر سال 1400 در فرابورس با قیمت پایه هزار ریال در گروه استخراج کانه های فلزی عرضه گردید. </a:t>
            </a:r>
            <a:endParaRPr lang="en-US" sz="2400" dirty="0"/>
          </a:p>
        </p:txBody>
      </p:sp>
      <p:sp>
        <p:nvSpPr>
          <p:cNvPr id="6" name="Rectangle 5"/>
          <p:cNvSpPr/>
          <p:nvPr/>
        </p:nvSpPr>
        <p:spPr>
          <a:xfrm>
            <a:off x="10113022" y="939171"/>
            <a:ext cx="1173719" cy="369332"/>
          </a:xfrm>
          <a:prstGeom prst="rect">
            <a:avLst/>
          </a:prstGeom>
        </p:spPr>
        <p:txBody>
          <a:bodyPr wrap="none">
            <a:spAutoFit/>
          </a:bodyPr>
          <a:lstStyle/>
          <a:p>
            <a:r>
              <a:rPr lang="fa-IR" dirty="0">
                <a:latin typeface="Calibri" panose="020F0502020204030204" pitchFamily="34" charset="0"/>
                <a:ea typeface="Calibri" panose="020F0502020204030204" pitchFamily="34" charset="0"/>
                <a:cs typeface="B Nazanin" panose="00000400000000000000" pitchFamily="2" charset="-78"/>
              </a:rPr>
              <a:t>به این ترتیب: </a:t>
            </a:r>
            <a:endParaRPr lang="en-US" dirty="0"/>
          </a:p>
        </p:txBody>
      </p:sp>
      <p:sp>
        <p:nvSpPr>
          <p:cNvPr id="7" name="Rectangle 6"/>
          <p:cNvSpPr/>
          <p:nvPr/>
        </p:nvSpPr>
        <p:spPr>
          <a:xfrm>
            <a:off x="4115634" y="4383306"/>
            <a:ext cx="7134238" cy="830997"/>
          </a:xfrm>
          <a:prstGeom prst="rect">
            <a:avLst/>
          </a:prstGeom>
        </p:spPr>
        <p:txBody>
          <a:bodyPr wrap="square">
            <a:spAutoFit/>
          </a:bodyPr>
          <a:lstStyle/>
          <a:p>
            <a:pPr algn="ctr" rtl="1"/>
            <a:r>
              <a:rPr lang="fa-IR" sz="2400" dirty="0">
                <a:latin typeface="Calibri" panose="020F0502020204030204" pitchFamily="34" charset="0"/>
                <a:ea typeface="Calibri" panose="020F0502020204030204" pitchFamily="34" charset="0"/>
                <a:cs typeface="B Nazanin" panose="00000400000000000000" pitchFamily="2" charset="-78"/>
              </a:rPr>
              <a:t>از زمان عرضه تا کنون این سهم سودی قابل توجهی را نصیب سرمایه گذاران خود نموده است. </a:t>
            </a:r>
            <a:endParaRPr lang="en-US" sz="24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17" y="0"/>
            <a:ext cx="12170365" cy="6858000"/>
          </a:xfrm>
          <a:prstGeom prst="rect">
            <a:avLst/>
          </a:prstGeom>
        </p:spPr>
      </p:pic>
    </p:spTree>
    <p:extLst>
      <p:ext uri="{BB962C8B-B14F-4D97-AF65-F5344CB8AC3E}">
        <p14:creationId xmlns:p14="http://schemas.microsoft.com/office/powerpoint/2010/main" val="2505176065"/>
      </p:ext>
    </p:extLst>
  </p:cSld>
  <p:clrMapOvr>
    <a:masterClrMapping/>
  </p:clrMapOvr>
  <mc:AlternateContent xmlns:mc="http://schemas.openxmlformats.org/markup-compatibility/2006" xmlns:p14="http://schemas.microsoft.com/office/powerpoint/2010/main">
    <mc:Choice Requires="p14">
      <p:transition p14:dur="25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wipe(down)">
                                      <p:cBhvr>
                                        <p:cTn id="19" dur="580">
                                          <p:stCondLst>
                                            <p:cond delay="0"/>
                                          </p:stCondLst>
                                        </p:cTn>
                                        <p:tgtEl>
                                          <p:spTgt spid="3">
                                            <p:txEl>
                                              <p:pRg st="0" end="0"/>
                                            </p:txEl>
                                          </p:spTgt>
                                        </p:tgtEl>
                                      </p:cBhvr>
                                    </p:animEffect>
                                    <p:anim calcmode="lin" valueType="num">
                                      <p:cBhvr>
                                        <p:cTn id="20"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25" dur="26">
                                          <p:stCondLst>
                                            <p:cond delay="650"/>
                                          </p:stCondLst>
                                        </p:cTn>
                                        <p:tgtEl>
                                          <p:spTgt spid="3">
                                            <p:txEl>
                                              <p:pRg st="0" end="0"/>
                                            </p:txEl>
                                          </p:spTgt>
                                        </p:tgtEl>
                                      </p:cBhvr>
                                      <p:to x="100000" y="60000"/>
                                    </p:animScale>
                                    <p:animScale>
                                      <p:cBhvr>
                                        <p:cTn id="26" dur="166" decel="50000">
                                          <p:stCondLst>
                                            <p:cond delay="676"/>
                                          </p:stCondLst>
                                        </p:cTn>
                                        <p:tgtEl>
                                          <p:spTgt spid="3">
                                            <p:txEl>
                                              <p:pRg st="0" end="0"/>
                                            </p:txEl>
                                          </p:spTgt>
                                        </p:tgtEl>
                                      </p:cBhvr>
                                      <p:to x="100000" y="100000"/>
                                    </p:animScale>
                                    <p:animScale>
                                      <p:cBhvr>
                                        <p:cTn id="27" dur="26">
                                          <p:stCondLst>
                                            <p:cond delay="1312"/>
                                          </p:stCondLst>
                                        </p:cTn>
                                        <p:tgtEl>
                                          <p:spTgt spid="3">
                                            <p:txEl>
                                              <p:pRg st="0" end="0"/>
                                            </p:txEl>
                                          </p:spTgt>
                                        </p:tgtEl>
                                      </p:cBhvr>
                                      <p:to x="100000" y="80000"/>
                                    </p:animScale>
                                    <p:animScale>
                                      <p:cBhvr>
                                        <p:cTn id="28" dur="166" decel="50000">
                                          <p:stCondLst>
                                            <p:cond delay="1338"/>
                                          </p:stCondLst>
                                        </p:cTn>
                                        <p:tgtEl>
                                          <p:spTgt spid="3">
                                            <p:txEl>
                                              <p:pRg st="0" end="0"/>
                                            </p:txEl>
                                          </p:spTgt>
                                        </p:tgtEl>
                                      </p:cBhvr>
                                      <p:to x="100000" y="100000"/>
                                    </p:animScale>
                                    <p:animScale>
                                      <p:cBhvr>
                                        <p:cTn id="29" dur="26">
                                          <p:stCondLst>
                                            <p:cond delay="1642"/>
                                          </p:stCondLst>
                                        </p:cTn>
                                        <p:tgtEl>
                                          <p:spTgt spid="3">
                                            <p:txEl>
                                              <p:pRg st="0" end="0"/>
                                            </p:txEl>
                                          </p:spTgt>
                                        </p:tgtEl>
                                      </p:cBhvr>
                                      <p:to x="100000" y="90000"/>
                                    </p:animScale>
                                    <p:animScale>
                                      <p:cBhvr>
                                        <p:cTn id="30" dur="166" decel="50000">
                                          <p:stCondLst>
                                            <p:cond delay="1668"/>
                                          </p:stCondLst>
                                        </p:cTn>
                                        <p:tgtEl>
                                          <p:spTgt spid="3">
                                            <p:txEl>
                                              <p:pRg st="0" end="0"/>
                                            </p:txEl>
                                          </p:spTgt>
                                        </p:tgtEl>
                                      </p:cBhvr>
                                      <p:to x="100000" y="100000"/>
                                    </p:animScale>
                                    <p:animScale>
                                      <p:cBhvr>
                                        <p:cTn id="31" dur="26">
                                          <p:stCondLst>
                                            <p:cond delay="1808"/>
                                          </p:stCondLst>
                                        </p:cTn>
                                        <p:tgtEl>
                                          <p:spTgt spid="3">
                                            <p:txEl>
                                              <p:pRg st="0" end="0"/>
                                            </p:txEl>
                                          </p:spTgt>
                                        </p:tgtEl>
                                      </p:cBhvr>
                                      <p:to x="100000" y="95000"/>
                                    </p:animScale>
                                    <p:animScale>
                                      <p:cBhvr>
                                        <p:cTn id="32" dur="166" decel="50000">
                                          <p:stCondLst>
                                            <p:cond delay="1834"/>
                                          </p:stCondLst>
                                        </p:cTn>
                                        <p:tgtEl>
                                          <p:spTgt spid="3">
                                            <p:txEl>
                                              <p:pRg st="0" end="0"/>
                                            </p:txEl>
                                          </p:spTgt>
                                        </p:tgtEl>
                                      </p:cBhvr>
                                      <p:to x="100000" y="100000"/>
                                    </p:animScale>
                                  </p:childTnLst>
                                </p:cTn>
                              </p:par>
                            </p:childTnLst>
                          </p:cTn>
                        </p:par>
                      </p:childTnLst>
                    </p:cTn>
                  </p:par>
                  <p:par>
                    <p:cTn id="33" fill="hold">
                      <p:stCondLst>
                        <p:cond delay="indefinite"/>
                      </p:stCondLst>
                      <p:childTnLst>
                        <p:par>
                          <p:cTn id="34" fill="hold">
                            <p:stCondLst>
                              <p:cond delay="0"/>
                            </p:stCondLst>
                            <p:childTnLst>
                              <p:par>
                                <p:cTn id="35" presetID="26" presetClass="entr" presetSubtype="0" fill="hold" nodeType="clickEffect">
                                  <p:stCondLst>
                                    <p:cond delay="0"/>
                                  </p:stCondLst>
                                  <p:childTnLst>
                                    <p:set>
                                      <p:cBhvr>
                                        <p:cTn id="36" dur="1" fill="hold">
                                          <p:stCondLst>
                                            <p:cond delay="0"/>
                                          </p:stCondLst>
                                        </p:cTn>
                                        <p:tgtEl>
                                          <p:spTgt spid="7">
                                            <p:txEl>
                                              <p:pRg st="0" end="0"/>
                                            </p:txEl>
                                          </p:spTgt>
                                        </p:tgtEl>
                                        <p:attrNameLst>
                                          <p:attrName>style.visibility</p:attrName>
                                        </p:attrNameLst>
                                      </p:cBhvr>
                                      <p:to>
                                        <p:strVal val="visible"/>
                                      </p:to>
                                    </p:set>
                                    <p:animEffect transition="in" filter="wipe(down)">
                                      <p:cBhvr>
                                        <p:cTn id="37" dur="580">
                                          <p:stCondLst>
                                            <p:cond delay="0"/>
                                          </p:stCondLst>
                                        </p:cTn>
                                        <p:tgtEl>
                                          <p:spTgt spid="7">
                                            <p:txEl>
                                              <p:pRg st="0" end="0"/>
                                            </p:txEl>
                                          </p:spTgt>
                                        </p:tgtEl>
                                      </p:cBhvr>
                                    </p:animEffect>
                                    <p:anim calcmode="lin" valueType="num">
                                      <p:cBhvr>
                                        <p:cTn id="38" dur="1822" tmFilter="0,0; 0.14,0.36; 0.43,0.73; 0.71,0.91; 1.0,1.0">
                                          <p:stCondLst>
                                            <p:cond delay="0"/>
                                          </p:stCondLst>
                                        </p:cTn>
                                        <p:tgtEl>
                                          <p:spTgt spid="7">
                                            <p:txEl>
                                              <p:pRg st="0" end="0"/>
                                            </p:txEl>
                                          </p:spTgt>
                                        </p:tgtEl>
                                        <p:attrNameLst>
                                          <p:attrName>ppt_x</p:attrName>
                                        </p:attrNameLst>
                                      </p:cBhvr>
                                      <p:tavLst>
                                        <p:tav tm="0">
                                          <p:val>
                                            <p:strVal val="#ppt_x-0.25"/>
                                          </p:val>
                                        </p:tav>
                                        <p:tav tm="100000">
                                          <p:val>
                                            <p:strVal val="#ppt_x"/>
                                          </p:val>
                                        </p:tav>
                                      </p:tavLst>
                                    </p:anim>
                                    <p:anim calcmode="lin" valueType="num">
                                      <p:cBhvr>
                                        <p:cTn id="39" dur="664" tmFilter="0.0,0.0; 0.25,0.07; 0.50,0.2; 0.75,0.467; 1.0,1.0">
                                          <p:stCondLst>
                                            <p:cond delay="0"/>
                                          </p:stCondLst>
                                        </p:cTn>
                                        <p:tgtEl>
                                          <p:spTgt spid="7">
                                            <p:txEl>
                                              <p:pRg st="0" end="0"/>
                                            </p:txEl>
                                          </p:spTgt>
                                        </p:tgtEl>
                                        <p:attrNameLst>
                                          <p:attrName>ppt_y</p:attrName>
                                        </p:attrNameLst>
                                      </p:cBhvr>
                                      <p:tavLst>
                                        <p:tav tm="0" fmla="#ppt_y-sin(pi*$)/3">
                                          <p:val>
                                            <p:fltVal val="0.5"/>
                                          </p:val>
                                        </p:tav>
                                        <p:tav tm="100000">
                                          <p:val>
                                            <p:fltVal val="1"/>
                                          </p:val>
                                        </p:tav>
                                      </p:tavLst>
                                    </p:anim>
                                    <p:anim calcmode="lin" valueType="num">
                                      <p:cBhvr>
                                        <p:cTn id="40" dur="664" tmFilter="0, 0; 0.125,0.2665; 0.25,0.4; 0.375,0.465; 0.5,0.5;  0.625,0.535; 0.75,0.6; 0.875,0.7335; 1,1">
                                          <p:stCondLst>
                                            <p:cond delay="664"/>
                                          </p:stCondLst>
                                        </p:cTn>
                                        <p:tgtEl>
                                          <p:spTgt spid="7">
                                            <p:txEl>
                                              <p:pRg st="0" end="0"/>
                                            </p:txEl>
                                          </p:spTgt>
                                        </p:tgtEl>
                                        <p:attrNameLst>
                                          <p:attrName>ppt_y</p:attrName>
                                        </p:attrNameLst>
                                      </p:cBhvr>
                                      <p:tavLst>
                                        <p:tav tm="0" fmla="#ppt_y-sin(pi*$)/9">
                                          <p:val>
                                            <p:fltVal val="0"/>
                                          </p:val>
                                        </p:tav>
                                        <p:tav tm="100000">
                                          <p:val>
                                            <p:fltVal val="1"/>
                                          </p:val>
                                        </p:tav>
                                      </p:tavLst>
                                    </p:anim>
                                    <p:anim calcmode="lin" valueType="num">
                                      <p:cBhvr>
                                        <p:cTn id="41" dur="332" tmFilter="0, 0; 0.125,0.2665; 0.25,0.4; 0.375,0.465; 0.5,0.5;  0.625,0.535; 0.75,0.6; 0.875,0.7335; 1,1">
                                          <p:stCondLst>
                                            <p:cond delay="1324"/>
                                          </p:stCondLst>
                                        </p:cTn>
                                        <p:tgtEl>
                                          <p:spTgt spid="7">
                                            <p:txEl>
                                              <p:pRg st="0" end="0"/>
                                            </p:txEl>
                                          </p:spTgt>
                                        </p:tgtEl>
                                        <p:attrNameLst>
                                          <p:attrName>ppt_y</p:attrName>
                                        </p:attrNameLst>
                                      </p:cBhvr>
                                      <p:tavLst>
                                        <p:tav tm="0" fmla="#ppt_y-sin(pi*$)/27">
                                          <p:val>
                                            <p:fltVal val="0"/>
                                          </p:val>
                                        </p:tav>
                                        <p:tav tm="100000">
                                          <p:val>
                                            <p:fltVal val="1"/>
                                          </p:val>
                                        </p:tav>
                                      </p:tavLst>
                                    </p:anim>
                                    <p:anim calcmode="lin" valueType="num">
                                      <p:cBhvr>
                                        <p:cTn id="42" dur="164" tmFilter="0, 0; 0.125,0.2665; 0.25,0.4; 0.375,0.465; 0.5,0.5;  0.625,0.535; 0.75,0.6; 0.875,0.7335; 1,1">
                                          <p:stCondLst>
                                            <p:cond delay="1656"/>
                                          </p:stCondLst>
                                        </p:cTn>
                                        <p:tgtEl>
                                          <p:spTgt spid="7">
                                            <p:txEl>
                                              <p:pRg st="0" end="0"/>
                                            </p:txEl>
                                          </p:spTgt>
                                        </p:tgtEl>
                                        <p:attrNameLst>
                                          <p:attrName>ppt_y</p:attrName>
                                        </p:attrNameLst>
                                      </p:cBhvr>
                                      <p:tavLst>
                                        <p:tav tm="0" fmla="#ppt_y-sin(pi*$)/81">
                                          <p:val>
                                            <p:fltVal val="0"/>
                                          </p:val>
                                        </p:tav>
                                        <p:tav tm="100000">
                                          <p:val>
                                            <p:fltVal val="1"/>
                                          </p:val>
                                        </p:tav>
                                      </p:tavLst>
                                    </p:anim>
                                    <p:animScale>
                                      <p:cBhvr>
                                        <p:cTn id="43" dur="26">
                                          <p:stCondLst>
                                            <p:cond delay="650"/>
                                          </p:stCondLst>
                                        </p:cTn>
                                        <p:tgtEl>
                                          <p:spTgt spid="7">
                                            <p:txEl>
                                              <p:pRg st="0" end="0"/>
                                            </p:txEl>
                                          </p:spTgt>
                                        </p:tgtEl>
                                      </p:cBhvr>
                                      <p:to x="100000" y="60000"/>
                                    </p:animScale>
                                    <p:animScale>
                                      <p:cBhvr>
                                        <p:cTn id="44" dur="166" decel="50000">
                                          <p:stCondLst>
                                            <p:cond delay="676"/>
                                          </p:stCondLst>
                                        </p:cTn>
                                        <p:tgtEl>
                                          <p:spTgt spid="7">
                                            <p:txEl>
                                              <p:pRg st="0" end="0"/>
                                            </p:txEl>
                                          </p:spTgt>
                                        </p:tgtEl>
                                      </p:cBhvr>
                                      <p:to x="100000" y="100000"/>
                                    </p:animScale>
                                    <p:animScale>
                                      <p:cBhvr>
                                        <p:cTn id="45" dur="26">
                                          <p:stCondLst>
                                            <p:cond delay="1312"/>
                                          </p:stCondLst>
                                        </p:cTn>
                                        <p:tgtEl>
                                          <p:spTgt spid="7">
                                            <p:txEl>
                                              <p:pRg st="0" end="0"/>
                                            </p:txEl>
                                          </p:spTgt>
                                        </p:tgtEl>
                                      </p:cBhvr>
                                      <p:to x="100000" y="80000"/>
                                    </p:animScale>
                                    <p:animScale>
                                      <p:cBhvr>
                                        <p:cTn id="46" dur="166" decel="50000">
                                          <p:stCondLst>
                                            <p:cond delay="1338"/>
                                          </p:stCondLst>
                                        </p:cTn>
                                        <p:tgtEl>
                                          <p:spTgt spid="7">
                                            <p:txEl>
                                              <p:pRg st="0" end="0"/>
                                            </p:txEl>
                                          </p:spTgt>
                                        </p:tgtEl>
                                      </p:cBhvr>
                                      <p:to x="100000" y="100000"/>
                                    </p:animScale>
                                    <p:animScale>
                                      <p:cBhvr>
                                        <p:cTn id="47" dur="26">
                                          <p:stCondLst>
                                            <p:cond delay="1642"/>
                                          </p:stCondLst>
                                        </p:cTn>
                                        <p:tgtEl>
                                          <p:spTgt spid="7">
                                            <p:txEl>
                                              <p:pRg st="0" end="0"/>
                                            </p:txEl>
                                          </p:spTgt>
                                        </p:tgtEl>
                                      </p:cBhvr>
                                      <p:to x="100000" y="90000"/>
                                    </p:animScale>
                                    <p:animScale>
                                      <p:cBhvr>
                                        <p:cTn id="48" dur="166" decel="50000">
                                          <p:stCondLst>
                                            <p:cond delay="1668"/>
                                          </p:stCondLst>
                                        </p:cTn>
                                        <p:tgtEl>
                                          <p:spTgt spid="7">
                                            <p:txEl>
                                              <p:pRg st="0" end="0"/>
                                            </p:txEl>
                                          </p:spTgt>
                                        </p:tgtEl>
                                      </p:cBhvr>
                                      <p:to x="100000" y="100000"/>
                                    </p:animScale>
                                    <p:animScale>
                                      <p:cBhvr>
                                        <p:cTn id="49" dur="26">
                                          <p:stCondLst>
                                            <p:cond delay="1808"/>
                                          </p:stCondLst>
                                        </p:cTn>
                                        <p:tgtEl>
                                          <p:spTgt spid="7">
                                            <p:txEl>
                                              <p:pRg st="0" end="0"/>
                                            </p:txEl>
                                          </p:spTgt>
                                        </p:tgtEl>
                                      </p:cBhvr>
                                      <p:to x="100000" y="95000"/>
                                    </p:animScale>
                                    <p:animScale>
                                      <p:cBhvr>
                                        <p:cTn id="50" dur="166" decel="50000">
                                          <p:stCondLst>
                                            <p:cond delay="1834"/>
                                          </p:stCondLst>
                                        </p:cTn>
                                        <p:tgtEl>
                                          <p:spTgt spid="7">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sz="4000" dirty="0">
                <a:cs typeface="0 Badr" panose="00000400000000000000" pitchFamily="2" charset="-78"/>
              </a:rPr>
              <a:t>ترکیب مالکیت</a:t>
            </a:r>
            <a:br>
              <a:rPr lang="fa-IR" sz="4000" dirty="0">
                <a:cs typeface="0 Badr" panose="00000400000000000000" pitchFamily="2" charset="-78"/>
              </a:rPr>
            </a:br>
            <a:r>
              <a:rPr lang="fa-IR" sz="4000" dirty="0">
                <a:cs typeface="0 Badr" panose="00000400000000000000" pitchFamily="2" charset="-78"/>
              </a:rPr>
              <a:t>تجلی</a:t>
            </a:r>
            <a:endParaRPr lang="en-US" sz="4000" dirty="0">
              <a:cs typeface="0 Badr" panose="00000400000000000000" pitchFamily="2" charset="-78"/>
            </a:endParaRPr>
          </a:p>
        </p:txBody>
      </p:sp>
      <p:sp>
        <p:nvSpPr>
          <p:cNvPr id="4" name="Rectangle 3"/>
          <p:cNvSpPr/>
          <p:nvPr/>
        </p:nvSpPr>
        <p:spPr>
          <a:xfrm>
            <a:off x="4208929" y="1123837"/>
            <a:ext cx="7216590" cy="830997"/>
          </a:xfrm>
          <a:prstGeom prst="rect">
            <a:avLst/>
          </a:prstGeom>
        </p:spPr>
        <p:txBody>
          <a:bodyPr wrap="square">
            <a:spAutoFit/>
          </a:bodyPr>
          <a:lstStyle/>
          <a:p>
            <a:pPr algn="ctr" rtl="1"/>
            <a:r>
              <a:rPr lang="fa-IR" sz="2400" dirty="0">
                <a:latin typeface="Calibri" panose="020F0502020204030204" pitchFamily="34" charset="0"/>
                <a:ea typeface="Calibri" panose="020F0502020204030204" pitchFamily="34" charset="0"/>
                <a:cs typeface="B Nazanin" panose="00000400000000000000" pitchFamily="2" charset="-78"/>
              </a:rPr>
              <a:t>عمده سهام شرکت در حال حاضر در اختیار هلدینگ سرمایه (ومعادن) قرار دارد و این شرکت به طور مستقیم مالک 55 درصد از سهام می‌باشد. </a:t>
            </a:r>
            <a:endParaRPr lang="en-US" sz="2400" dirty="0"/>
          </a:p>
        </p:txBody>
      </p:sp>
      <p:graphicFrame>
        <p:nvGraphicFramePr>
          <p:cNvPr id="5" name="Table 4"/>
          <p:cNvGraphicFramePr>
            <a:graphicFrameLocks noGrp="1"/>
          </p:cNvGraphicFramePr>
          <p:nvPr>
            <p:extLst>
              <p:ext uri="{D42A27DB-BD31-4B8C-83A1-F6EECF244321}">
                <p14:modId xmlns:p14="http://schemas.microsoft.com/office/powerpoint/2010/main" val="3560127678"/>
              </p:ext>
            </p:extLst>
          </p:nvPr>
        </p:nvGraphicFramePr>
        <p:xfrm>
          <a:off x="3792071" y="2767060"/>
          <a:ext cx="7633448" cy="3292568"/>
        </p:xfrm>
        <a:graphic>
          <a:graphicData uri="http://schemas.openxmlformats.org/drawingml/2006/table">
            <a:tbl>
              <a:tblPr rtl="1" firstRow="1" firstCol="1" bandRow="1">
                <a:tableStyleId>{5C22544A-7EE6-4342-B048-85BDC9FD1C3A}</a:tableStyleId>
              </a:tblPr>
              <a:tblGrid>
                <a:gridCol w="4823013">
                  <a:extLst>
                    <a:ext uri="{9D8B030D-6E8A-4147-A177-3AD203B41FA5}">
                      <a16:colId xmlns:a16="http://schemas.microsoft.com/office/drawing/2014/main" xmlns="" val="2732889825"/>
                    </a:ext>
                  </a:extLst>
                </a:gridCol>
                <a:gridCol w="1492624">
                  <a:extLst>
                    <a:ext uri="{9D8B030D-6E8A-4147-A177-3AD203B41FA5}">
                      <a16:colId xmlns:a16="http://schemas.microsoft.com/office/drawing/2014/main" xmlns="" val="2388327171"/>
                    </a:ext>
                  </a:extLst>
                </a:gridCol>
                <a:gridCol w="1317811">
                  <a:extLst>
                    <a:ext uri="{9D8B030D-6E8A-4147-A177-3AD203B41FA5}">
                      <a16:colId xmlns:a16="http://schemas.microsoft.com/office/drawing/2014/main" xmlns="" val="2649620921"/>
                    </a:ext>
                  </a:extLst>
                </a:gridCol>
              </a:tblGrid>
              <a:tr h="323679">
                <a:tc>
                  <a:txBody>
                    <a:bodyPr/>
                    <a:lstStyle/>
                    <a:p>
                      <a:pPr algn="ctr" rtl="1">
                        <a:lnSpc>
                          <a:spcPct val="107000"/>
                        </a:lnSpc>
                        <a:spcAft>
                          <a:spcPts val="0"/>
                        </a:spcAft>
                      </a:pPr>
                      <a:r>
                        <a:rPr lang="ar-SA" sz="1800" kern="1200" dirty="0">
                          <a:solidFill>
                            <a:schemeClr val="tx1"/>
                          </a:solidFill>
                          <a:latin typeface="Calibri" panose="020F0502020204030204" pitchFamily="34" charset="0"/>
                          <a:ea typeface="Calibri" panose="020F0502020204030204" pitchFamily="34" charset="0"/>
                          <a:cs typeface="B Nazanin" panose="00000400000000000000" pitchFamily="2" charset="-78"/>
                        </a:rPr>
                        <a:t>سهامداران</a:t>
                      </a:r>
                      <a:endParaRPr lang="en-US" sz="1800" kern="1200" dirty="0">
                        <a:solidFill>
                          <a:schemeClr val="tx1"/>
                        </a:solidFill>
                        <a:latin typeface="Calibri" panose="020F0502020204030204" pitchFamily="34" charset="0"/>
                        <a:ea typeface="Calibri" panose="020F0502020204030204" pitchFamily="34" charset="0"/>
                        <a:cs typeface="B Nazanin" panose="00000400000000000000" pitchFamily="2" charset="-78"/>
                      </a:endParaRPr>
                    </a:p>
                  </a:txBody>
                  <a:tcPr marL="116524" marR="116524" marT="0" marB="0" anchor="b"/>
                </a:tc>
                <a:tc>
                  <a:txBody>
                    <a:bodyPr/>
                    <a:lstStyle/>
                    <a:p>
                      <a:pPr algn="ctr" rtl="1">
                        <a:lnSpc>
                          <a:spcPct val="107000"/>
                        </a:lnSpc>
                        <a:spcAft>
                          <a:spcPts val="0"/>
                        </a:spcAft>
                      </a:pPr>
                      <a:r>
                        <a:rPr lang="ar-SA" sz="1800" kern="1200">
                          <a:solidFill>
                            <a:schemeClr val="tx1"/>
                          </a:solidFill>
                          <a:latin typeface="Calibri" panose="020F0502020204030204" pitchFamily="34" charset="0"/>
                          <a:ea typeface="Calibri" panose="020F0502020204030204" pitchFamily="34" charset="0"/>
                          <a:cs typeface="B Nazanin" panose="00000400000000000000" pitchFamily="2" charset="-78"/>
                        </a:rPr>
                        <a:t>سهم</a:t>
                      </a:r>
                      <a:endParaRPr lang="en-US" sz="1800" kern="1200">
                        <a:solidFill>
                          <a:schemeClr val="tx1"/>
                        </a:solidFill>
                        <a:latin typeface="Calibri" panose="020F0502020204030204" pitchFamily="34" charset="0"/>
                        <a:ea typeface="Calibri" panose="020F0502020204030204" pitchFamily="34" charset="0"/>
                        <a:cs typeface="B Nazanin" panose="00000400000000000000" pitchFamily="2" charset="-78"/>
                      </a:endParaRPr>
                    </a:p>
                  </a:txBody>
                  <a:tcPr marL="116524" marR="116524" marT="0" marB="0" anchor="b"/>
                </a:tc>
                <a:tc>
                  <a:txBody>
                    <a:bodyPr/>
                    <a:lstStyle/>
                    <a:p>
                      <a:pPr algn="ctr" rtl="1">
                        <a:lnSpc>
                          <a:spcPct val="107000"/>
                        </a:lnSpc>
                        <a:spcAft>
                          <a:spcPts val="0"/>
                        </a:spcAft>
                      </a:pPr>
                      <a:r>
                        <a:rPr lang="ar-SA" sz="1800" kern="1200" dirty="0">
                          <a:solidFill>
                            <a:schemeClr val="tx1"/>
                          </a:solidFill>
                          <a:latin typeface="Calibri" panose="020F0502020204030204" pitchFamily="34" charset="0"/>
                          <a:ea typeface="Calibri" panose="020F0502020204030204" pitchFamily="34" charset="0"/>
                          <a:cs typeface="B Nazanin" panose="00000400000000000000" pitchFamily="2" charset="-78"/>
                        </a:rPr>
                        <a:t>درصد</a:t>
                      </a:r>
                      <a:endParaRPr lang="en-US" sz="1800" kern="1200" dirty="0">
                        <a:solidFill>
                          <a:schemeClr val="tx1"/>
                        </a:solidFill>
                        <a:latin typeface="Calibri" panose="020F0502020204030204" pitchFamily="34" charset="0"/>
                        <a:ea typeface="Calibri" panose="020F0502020204030204" pitchFamily="34" charset="0"/>
                        <a:cs typeface="B Nazanin" panose="00000400000000000000" pitchFamily="2" charset="-78"/>
                      </a:endParaRPr>
                    </a:p>
                  </a:txBody>
                  <a:tcPr marL="116524" marR="116524" marT="0" marB="0" anchor="b"/>
                </a:tc>
                <a:extLst>
                  <a:ext uri="{0D108BD9-81ED-4DB2-BD59-A6C34878D82A}">
                    <a16:rowId xmlns:a16="http://schemas.microsoft.com/office/drawing/2014/main" xmlns="" val="1687559675"/>
                  </a:ext>
                </a:extLst>
              </a:tr>
              <a:tr h="593195">
                <a:tc>
                  <a:txBody>
                    <a:bodyPr/>
                    <a:lstStyle/>
                    <a:p>
                      <a:pPr algn="r" rtl="1">
                        <a:lnSpc>
                          <a:spcPct val="107000"/>
                        </a:lnSpc>
                        <a:spcAft>
                          <a:spcPts val="0"/>
                        </a:spcAft>
                      </a:pPr>
                      <a:r>
                        <a:rPr lang="ar-SA" sz="1800" kern="1200" dirty="0">
                          <a:solidFill>
                            <a:schemeClr val="tx1"/>
                          </a:solidFill>
                          <a:latin typeface="Calibri" panose="020F0502020204030204" pitchFamily="34" charset="0"/>
                          <a:ea typeface="Calibri" panose="020F0502020204030204" pitchFamily="34" charset="0"/>
                          <a:cs typeface="B Nazanin" panose="00000400000000000000" pitchFamily="2" charset="-78"/>
                        </a:rPr>
                        <a:t>شركت سرمايه گذاري توسعه معادن و فلزات (سهامي عام)</a:t>
                      </a:r>
                      <a:endParaRPr lang="en-US" sz="1800" kern="1200" dirty="0">
                        <a:solidFill>
                          <a:schemeClr val="tx1"/>
                        </a:solidFill>
                        <a:latin typeface="Calibri" panose="020F0502020204030204" pitchFamily="34" charset="0"/>
                        <a:ea typeface="Calibri" panose="020F0502020204030204" pitchFamily="34" charset="0"/>
                        <a:cs typeface="B Nazanin" panose="00000400000000000000" pitchFamily="2" charset="-78"/>
                      </a:endParaRPr>
                    </a:p>
                  </a:txBody>
                  <a:tcPr marL="116524" marR="116524" marT="0" marB="0" anchor="b"/>
                </a:tc>
                <a:tc>
                  <a:txBody>
                    <a:bodyPr/>
                    <a:lstStyle/>
                    <a:p>
                      <a:pPr algn="ctr" rtl="1">
                        <a:lnSpc>
                          <a:spcPct val="107000"/>
                        </a:lnSpc>
                        <a:spcAft>
                          <a:spcPts val="0"/>
                        </a:spcAft>
                      </a:pPr>
                      <a:r>
                        <a:rPr lang="fa-IR" sz="1800" kern="1200" dirty="0">
                          <a:solidFill>
                            <a:schemeClr val="tx1"/>
                          </a:solidFill>
                          <a:latin typeface="Calibri" panose="020F0502020204030204" pitchFamily="34" charset="0"/>
                          <a:ea typeface="Calibri" panose="020F0502020204030204" pitchFamily="34" charset="0"/>
                          <a:cs typeface="B Nazanin" panose="00000400000000000000" pitchFamily="2" charset="-78"/>
                        </a:rPr>
                        <a:t>34</a:t>
                      </a:r>
                    </a:p>
                    <a:p>
                      <a:pPr algn="ctr" rtl="1">
                        <a:lnSpc>
                          <a:spcPct val="107000"/>
                        </a:lnSpc>
                        <a:spcAft>
                          <a:spcPts val="0"/>
                        </a:spcAft>
                      </a:pPr>
                      <a:r>
                        <a:rPr lang="fa-IR" sz="1800" kern="1200" dirty="0">
                          <a:solidFill>
                            <a:schemeClr val="tx1"/>
                          </a:solidFill>
                          <a:latin typeface="Calibri" panose="020F0502020204030204" pitchFamily="34" charset="0"/>
                          <a:ea typeface="Calibri" panose="020F0502020204030204" pitchFamily="34" charset="0"/>
                          <a:cs typeface="B Nazanin" panose="00000400000000000000" pitchFamily="2" charset="-78"/>
                        </a:rPr>
                        <a:t>میلیارد</a:t>
                      </a:r>
                      <a:endParaRPr lang="en-US" sz="1800" kern="1200" dirty="0">
                        <a:solidFill>
                          <a:schemeClr val="tx1"/>
                        </a:solidFill>
                        <a:latin typeface="Calibri" panose="020F0502020204030204" pitchFamily="34" charset="0"/>
                        <a:ea typeface="Calibri" panose="020F0502020204030204" pitchFamily="34" charset="0"/>
                        <a:cs typeface="B Nazanin" panose="00000400000000000000" pitchFamily="2" charset="-78"/>
                      </a:endParaRPr>
                    </a:p>
                  </a:txBody>
                  <a:tcPr marL="116524" marR="116524" marT="0" marB="0" anchor="b"/>
                </a:tc>
                <a:tc>
                  <a:txBody>
                    <a:bodyPr/>
                    <a:lstStyle/>
                    <a:p>
                      <a:pPr algn="ctr" rtl="1">
                        <a:lnSpc>
                          <a:spcPct val="107000"/>
                        </a:lnSpc>
                        <a:spcAft>
                          <a:spcPts val="0"/>
                        </a:spcAft>
                      </a:pPr>
                      <a:r>
                        <a:rPr lang="ar-SA" sz="1800" kern="1200" dirty="0">
                          <a:solidFill>
                            <a:schemeClr val="tx1"/>
                          </a:solidFill>
                          <a:latin typeface="Calibri" panose="020F0502020204030204" pitchFamily="34" charset="0"/>
                          <a:ea typeface="Calibri" panose="020F0502020204030204" pitchFamily="34" charset="0"/>
                          <a:cs typeface="B Nazanin" panose="00000400000000000000" pitchFamily="2" charset="-78"/>
                        </a:rPr>
                        <a:t>55.00</a:t>
                      </a:r>
                      <a:endParaRPr lang="en-US" sz="1800" kern="1200" dirty="0">
                        <a:solidFill>
                          <a:schemeClr val="tx1"/>
                        </a:solidFill>
                        <a:latin typeface="Calibri" panose="020F0502020204030204" pitchFamily="34" charset="0"/>
                        <a:ea typeface="Calibri" panose="020F0502020204030204" pitchFamily="34" charset="0"/>
                        <a:cs typeface="B Nazanin" panose="00000400000000000000" pitchFamily="2" charset="-78"/>
                      </a:endParaRPr>
                    </a:p>
                  </a:txBody>
                  <a:tcPr marL="116524" marR="116524" marT="0" marB="0" anchor="b"/>
                </a:tc>
                <a:extLst>
                  <a:ext uri="{0D108BD9-81ED-4DB2-BD59-A6C34878D82A}">
                    <a16:rowId xmlns:a16="http://schemas.microsoft.com/office/drawing/2014/main" xmlns="" val="407795455"/>
                  </a:ext>
                </a:extLst>
              </a:tr>
              <a:tr h="593195">
                <a:tc>
                  <a:txBody>
                    <a:bodyPr/>
                    <a:lstStyle/>
                    <a:p>
                      <a:pPr algn="r" rtl="1">
                        <a:lnSpc>
                          <a:spcPct val="107000"/>
                        </a:lnSpc>
                        <a:spcAft>
                          <a:spcPts val="0"/>
                        </a:spcAft>
                      </a:pPr>
                      <a:r>
                        <a:rPr lang="ar-SA" sz="1800" kern="1200" dirty="0">
                          <a:solidFill>
                            <a:schemeClr val="tx1"/>
                          </a:solidFill>
                          <a:latin typeface="Calibri" panose="020F0502020204030204" pitchFamily="34" charset="0"/>
                          <a:ea typeface="Calibri" panose="020F0502020204030204" pitchFamily="34" charset="0"/>
                          <a:cs typeface="B Nazanin" panose="00000400000000000000" pitchFamily="2" charset="-78"/>
                        </a:rPr>
                        <a:t>شركت معدني و صنعتي چادرملو (سهامي عام)</a:t>
                      </a:r>
                      <a:endParaRPr lang="en-US" sz="1800" kern="1200" dirty="0">
                        <a:solidFill>
                          <a:schemeClr val="tx1"/>
                        </a:solidFill>
                        <a:latin typeface="Calibri" panose="020F0502020204030204" pitchFamily="34" charset="0"/>
                        <a:ea typeface="Calibri" panose="020F0502020204030204" pitchFamily="34" charset="0"/>
                        <a:cs typeface="B Nazanin" panose="00000400000000000000" pitchFamily="2" charset="-78"/>
                      </a:endParaRPr>
                    </a:p>
                  </a:txBody>
                  <a:tcPr marL="116524" marR="116524" marT="0" marB="0" anchor="b"/>
                </a:tc>
                <a:tc>
                  <a:txBody>
                    <a:bodyPr/>
                    <a:lstStyle/>
                    <a:p>
                      <a:pPr algn="ctr" rtl="1">
                        <a:lnSpc>
                          <a:spcPct val="107000"/>
                        </a:lnSpc>
                        <a:spcAft>
                          <a:spcPts val="0"/>
                        </a:spcAft>
                      </a:pPr>
                      <a:r>
                        <a:rPr lang="fa-IR" sz="1800" kern="1200" dirty="0">
                          <a:solidFill>
                            <a:schemeClr val="tx1"/>
                          </a:solidFill>
                          <a:latin typeface="Calibri" panose="020F0502020204030204" pitchFamily="34" charset="0"/>
                          <a:ea typeface="Calibri" panose="020F0502020204030204" pitchFamily="34" charset="0"/>
                          <a:cs typeface="B Nazanin" panose="00000400000000000000" pitchFamily="2" charset="-78"/>
                        </a:rPr>
                        <a:t>11</a:t>
                      </a:r>
                    </a:p>
                    <a:p>
                      <a:pPr algn="ctr" rtl="1">
                        <a:lnSpc>
                          <a:spcPct val="107000"/>
                        </a:lnSpc>
                        <a:spcAft>
                          <a:spcPts val="0"/>
                        </a:spcAft>
                      </a:pPr>
                      <a:r>
                        <a:rPr lang="fa-IR" sz="1800" kern="1200" dirty="0">
                          <a:solidFill>
                            <a:schemeClr val="tx1"/>
                          </a:solidFill>
                          <a:latin typeface="Calibri" panose="020F0502020204030204" pitchFamily="34" charset="0"/>
                          <a:ea typeface="Calibri" panose="020F0502020204030204" pitchFamily="34" charset="0"/>
                          <a:cs typeface="B Nazanin" panose="00000400000000000000" pitchFamily="2" charset="-78"/>
                        </a:rPr>
                        <a:t>میلیارد</a:t>
                      </a:r>
                      <a:endParaRPr lang="en-US" sz="1800" kern="1200" dirty="0">
                        <a:solidFill>
                          <a:schemeClr val="tx1"/>
                        </a:solidFill>
                        <a:latin typeface="Calibri" panose="020F0502020204030204" pitchFamily="34" charset="0"/>
                        <a:ea typeface="Calibri" panose="020F0502020204030204" pitchFamily="34" charset="0"/>
                        <a:cs typeface="B Nazanin" panose="00000400000000000000" pitchFamily="2" charset="-78"/>
                      </a:endParaRPr>
                    </a:p>
                  </a:txBody>
                  <a:tcPr marL="116524" marR="116524" marT="0" marB="0" anchor="b"/>
                </a:tc>
                <a:tc>
                  <a:txBody>
                    <a:bodyPr/>
                    <a:lstStyle/>
                    <a:p>
                      <a:pPr algn="ctr" rtl="1">
                        <a:lnSpc>
                          <a:spcPct val="107000"/>
                        </a:lnSpc>
                        <a:spcAft>
                          <a:spcPts val="0"/>
                        </a:spcAft>
                      </a:pPr>
                      <a:r>
                        <a:rPr lang="fa-IR" sz="1800" kern="1200" dirty="0">
                          <a:solidFill>
                            <a:schemeClr val="tx1"/>
                          </a:solidFill>
                          <a:latin typeface="Calibri" panose="020F0502020204030204" pitchFamily="34" charset="0"/>
                          <a:ea typeface="Calibri" panose="020F0502020204030204" pitchFamily="34" charset="0"/>
                          <a:cs typeface="B Nazanin" panose="00000400000000000000" pitchFamily="2" charset="-78"/>
                        </a:rPr>
                        <a:t>17/26</a:t>
                      </a:r>
                      <a:endParaRPr lang="en-US" sz="1800" kern="1200" dirty="0">
                        <a:solidFill>
                          <a:schemeClr val="tx1"/>
                        </a:solidFill>
                        <a:latin typeface="Calibri" panose="020F0502020204030204" pitchFamily="34" charset="0"/>
                        <a:ea typeface="Calibri" panose="020F0502020204030204" pitchFamily="34" charset="0"/>
                        <a:cs typeface="B Nazanin" panose="00000400000000000000" pitchFamily="2" charset="-78"/>
                      </a:endParaRPr>
                    </a:p>
                  </a:txBody>
                  <a:tcPr marL="116524" marR="116524" marT="0" marB="0" anchor="b"/>
                </a:tc>
                <a:extLst>
                  <a:ext uri="{0D108BD9-81ED-4DB2-BD59-A6C34878D82A}">
                    <a16:rowId xmlns:a16="http://schemas.microsoft.com/office/drawing/2014/main" xmlns="" val="4136812732"/>
                  </a:ext>
                </a:extLst>
              </a:tr>
              <a:tr h="593195">
                <a:tc>
                  <a:txBody>
                    <a:bodyPr/>
                    <a:lstStyle/>
                    <a:p>
                      <a:pPr algn="r" rtl="1">
                        <a:lnSpc>
                          <a:spcPct val="107000"/>
                        </a:lnSpc>
                        <a:spcAft>
                          <a:spcPts val="0"/>
                        </a:spcAft>
                      </a:pPr>
                      <a:r>
                        <a:rPr lang="ar-SA" sz="1800" kern="1200" dirty="0">
                          <a:solidFill>
                            <a:schemeClr val="tx1"/>
                          </a:solidFill>
                          <a:latin typeface="Calibri" panose="020F0502020204030204" pitchFamily="34" charset="0"/>
                          <a:ea typeface="Calibri" panose="020F0502020204030204" pitchFamily="34" charset="0"/>
                          <a:cs typeface="B Nazanin" panose="00000400000000000000" pitchFamily="2" charset="-78"/>
                        </a:rPr>
                        <a:t>شركت معدني و صنعتي گل گهر (سهامي عام)</a:t>
                      </a:r>
                      <a:endParaRPr lang="en-US" sz="1800" kern="1200" dirty="0">
                        <a:solidFill>
                          <a:schemeClr val="tx1"/>
                        </a:solidFill>
                        <a:latin typeface="Calibri" panose="020F0502020204030204" pitchFamily="34" charset="0"/>
                        <a:ea typeface="Calibri" panose="020F0502020204030204" pitchFamily="34" charset="0"/>
                        <a:cs typeface="B Nazanin" panose="00000400000000000000" pitchFamily="2" charset="-78"/>
                      </a:endParaRPr>
                    </a:p>
                  </a:txBody>
                  <a:tcPr marL="116524" marR="116524" marT="0" marB="0" anchor="b"/>
                </a:tc>
                <a:tc>
                  <a:txBody>
                    <a:bodyPr/>
                    <a:lstStyle/>
                    <a:p>
                      <a:pPr algn="ctr" rtl="1">
                        <a:lnSpc>
                          <a:spcPct val="107000"/>
                        </a:lnSpc>
                        <a:spcAft>
                          <a:spcPts val="0"/>
                        </a:spcAft>
                      </a:pPr>
                      <a:r>
                        <a:rPr lang="ar-SA" sz="1800" kern="1200" dirty="0">
                          <a:solidFill>
                            <a:schemeClr val="tx1"/>
                          </a:solidFill>
                          <a:latin typeface="Calibri" panose="020F0502020204030204" pitchFamily="34" charset="0"/>
                          <a:ea typeface="Calibri" panose="020F0502020204030204" pitchFamily="34" charset="0"/>
                          <a:cs typeface="B Nazanin" panose="00000400000000000000" pitchFamily="2" charset="-78"/>
                        </a:rPr>
                        <a:t>11</a:t>
                      </a:r>
                      <a:r>
                        <a:rPr lang="en-US" sz="1800" kern="1200" dirty="0">
                          <a:solidFill>
                            <a:schemeClr val="tx1"/>
                          </a:solidFill>
                          <a:latin typeface="Calibri" panose="020F0502020204030204" pitchFamily="34" charset="0"/>
                          <a:ea typeface="Calibri" panose="020F0502020204030204" pitchFamily="34" charset="0"/>
                          <a:cs typeface="B Nazanin" panose="00000400000000000000" pitchFamily="2" charset="-78"/>
                        </a:rPr>
                        <a:t> </a:t>
                      </a:r>
                      <a:endParaRPr lang="fa-IR" sz="1800" kern="1200" dirty="0">
                        <a:solidFill>
                          <a:schemeClr val="tx1"/>
                        </a:solidFill>
                        <a:latin typeface="Calibri" panose="020F0502020204030204" pitchFamily="34" charset="0"/>
                        <a:ea typeface="Calibri" panose="020F0502020204030204" pitchFamily="34" charset="0"/>
                        <a:cs typeface="B Nazanin" panose="00000400000000000000" pitchFamily="2" charset="-78"/>
                      </a:endParaRPr>
                    </a:p>
                    <a:p>
                      <a:pPr algn="ctr" rtl="1">
                        <a:lnSpc>
                          <a:spcPct val="107000"/>
                        </a:lnSpc>
                        <a:spcAft>
                          <a:spcPts val="0"/>
                        </a:spcAft>
                      </a:pPr>
                      <a:r>
                        <a:rPr lang="fa-IR" sz="1800" kern="1200" dirty="0">
                          <a:solidFill>
                            <a:schemeClr val="tx1"/>
                          </a:solidFill>
                          <a:latin typeface="Calibri" panose="020F0502020204030204" pitchFamily="34" charset="0"/>
                          <a:ea typeface="Calibri" panose="020F0502020204030204" pitchFamily="34" charset="0"/>
                          <a:cs typeface="B Nazanin" panose="00000400000000000000" pitchFamily="2" charset="-78"/>
                        </a:rPr>
                        <a:t>میلیارد</a:t>
                      </a:r>
                      <a:endParaRPr lang="en-US" sz="1800" kern="1200" dirty="0">
                        <a:solidFill>
                          <a:schemeClr val="tx1"/>
                        </a:solidFill>
                        <a:latin typeface="Calibri" panose="020F0502020204030204" pitchFamily="34" charset="0"/>
                        <a:ea typeface="Calibri" panose="020F0502020204030204" pitchFamily="34" charset="0"/>
                        <a:cs typeface="B Nazanin" panose="00000400000000000000" pitchFamily="2" charset="-78"/>
                      </a:endParaRPr>
                    </a:p>
                  </a:txBody>
                  <a:tcPr marL="116524" marR="116524" marT="0" marB="0" anchor="b"/>
                </a:tc>
                <a:tc>
                  <a:txBody>
                    <a:bodyPr/>
                    <a:lstStyle/>
                    <a:p>
                      <a:pPr algn="ctr" rtl="1">
                        <a:lnSpc>
                          <a:spcPct val="107000"/>
                        </a:lnSpc>
                        <a:spcAft>
                          <a:spcPts val="0"/>
                        </a:spcAft>
                      </a:pPr>
                      <a:r>
                        <a:rPr lang="fa-IR" sz="1800" kern="1200" dirty="0">
                          <a:solidFill>
                            <a:schemeClr val="tx1"/>
                          </a:solidFill>
                          <a:latin typeface="Calibri" panose="020F0502020204030204" pitchFamily="34" charset="0"/>
                          <a:ea typeface="Calibri" panose="020F0502020204030204" pitchFamily="34" charset="0"/>
                          <a:cs typeface="B Nazanin" panose="00000400000000000000" pitchFamily="2" charset="-78"/>
                        </a:rPr>
                        <a:t>17/00</a:t>
                      </a:r>
                      <a:endParaRPr lang="en-US" sz="1800" kern="1200" dirty="0">
                        <a:solidFill>
                          <a:schemeClr val="tx1"/>
                        </a:solidFill>
                        <a:latin typeface="Calibri" panose="020F0502020204030204" pitchFamily="34" charset="0"/>
                        <a:ea typeface="Calibri" panose="020F0502020204030204" pitchFamily="34" charset="0"/>
                        <a:cs typeface="B Nazanin" panose="00000400000000000000" pitchFamily="2" charset="-78"/>
                      </a:endParaRPr>
                    </a:p>
                  </a:txBody>
                  <a:tcPr marL="116524" marR="116524" marT="0" marB="0" anchor="b"/>
                </a:tc>
                <a:extLst>
                  <a:ext uri="{0D108BD9-81ED-4DB2-BD59-A6C34878D82A}">
                    <a16:rowId xmlns:a16="http://schemas.microsoft.com/office/drawing/2014/main" xmlns="" val="1188896185"/>
                  </a:ext>
                </a:extLst>
              </a:tr>
              <a:tr h="593195">
                <a:tc>
                  <a:txBody>
                    <a:bodyPr/>
                    <a:lstStyle/>
                    <a:p>
                      <a:pPr algn="r" rtl="1">
                        <a:lnSpc>
                          <a:spcPct val="107000"/>
                        </a:lnSpc>
                        <a:spcAft>
                          <a:spcPts val="0"/>
                        </a:spcAft>
                      </a:pPr>
                      <a:r>
                        <a:rPr lang="ar-SA" sz="1800" kern="1200" dirty="0">
                          <a:solidFill>
                            <a:schemeClr val="tx1"/>
                          </a:solidFill>
                          <a:latin typeface="Calibri" panose="020F0502020204030204" pitchFamily="34" charset="0"/>
                          <a:ea typeface="Calibri" panose="020F0502020204030204" pitchFamily="34" charset="0"/>
                          <a:cs typeface="B Nazanin" panose="00000400000000000000" pitchFamily="2" charset="-78"/>
                        </a:rPr>
                        <a:t>سرمایه گذاری پرتو تابان معادن و فلزات (سهامی خاص)</a:t>
                      </a:r>
                      <a:endParaRPr lang="en-US" sz="1800" kern="1200" dirty="0">
                        <a:solidFill>
                          <a:schemeClr val="tx1"/>
                        </a:solidFill>
                        <a:latin typeface="Calibri" panose="020F0502020204030204" pitchFamily="34" charset="0"/>
                        <a:ea typeface="Calibri" panose="020F0502020204030204" pitchFamily="34" charset="0"/>
                        <a:cs typeface="B Nazanin" panose="00000400000000000000" pitchFamily="2" charset="-78"/>
                      </a:endParaRPr>
                    </a:p>
                  </a:txBody>
                  <a:tcPr marL="116524" marR="116524" marT="0" marB="0" anchor="b"/>
                </a:tc>
                <a:tc>
                  <a:txBody>
                    <a:bodyPr/>
                    <a:lstStyle/>
                    <a:p>
                      <a:pPr algn="ctr" rtl="1">
                        <a:lnSpc>
                          <a:spcPct val="107000"/>
                        </a:lnSpc>
                        <a:spcAft>
                          <a:spcPts val="0"/>
                        </a:spcAft>
                      </a:pPr>
                      <a:r>
                        <a:rPr lang="ar-SA" sz="1800" kern="1200" dirty="0">
                          <a:solidFill>
                            <a:schemeClr val="tx1"/>
                          </a:solidFill>
                          <a:latin typeface="Calibri" panose="020F0502020204030204" pitchFamily="34" charset="0"/>
                          <a:ea typeface="Calibri" panose="020F0502020204030204" pitchFamily="34" charset="0"/>
                          <a:cs typeface="B Nazanin" panose="00000400000000000000" pitchFamily="2" charset="-78"/>
                        </a:rPr>
                        <a:t>693</a:t>
                      </a:r>
                      <a:r>
                        <a:rPr lang="en-US" sz="1800" kern="1200" dirty="0">
                          <a:solidFill>
                            <a:schemeClr val="tx1"/>
                          </a:solidFill>
                          <a:latin typeface="Calibri" panose="020F0502020204030204" pitchFamily="34" charset="0"/>
                          <a:ea typeface="Calibri" panose="020F0502020204030204" pitchFamily="34" charset="0"/>
                          <a:cs typeface="B Nazanin" panose="00000400000000000000" pitchFamily="2" charset="-78"/>
                        </a:rPr>
                        <a:t> </a:t>
                      </a:r>
                      <a:endParaRPr lang="fa-IR" sz="1800" kern="1200" dirty="0">
                        <a:solidFill>
                          <a:schemeClr val="tx1"/>
                        </a:solidFill>
                        <a:latin typeface="Calibri" panose="020F0502020204030204" pitchFamily="34" charset="0"/>
                        <a:ea typeface="Calibri" panose="020F0502020204030204" pitchFamily="34" charset="0"/>
                        <a:cs typeface="B Nazanin" panose="00000400000000000000" pitchFamily="2" charset="-78"/>
                      </a:endParaRPr>
                    </a:p>
                    <a:p>
                      <a:pPr algn="ctr" rtl="1">
                        <a:lnSpc>
                          <a:spcPct val="107000"/>
                        </a:lnSpc>
                        <a:spcAft>
                          <a:spcPts val="0"/>
                        </a:spcAft>
                      </a:pPr>
                      <a:r>
                        <a:rPr lang="fa-IR" sz="1800" kern="1200" dirty="0">
                          <a:solidFill>
                            <a:schemeClr val="tx1"/>
                          </a:solidFill>
                          <a:latin typeface="Calibri" panose="020F0502020204030204" pitchFamily="34" charset="0"/>
                          <a:ea typeface="Calibri" panose="020F0502020204030204" pitchFamily="34" charset="0"/>
                          <a:cs typeface="B Nazanin" panose="00000400000000000000" pitchFamily="2" charset="-78"/>
                        </a:rPr>
                        <a:t> میلیون</a:t>
                      </a:r>
                      <a:endParaRPr lang="en-US" sz="1800" kern="1200" dirty="0">
                        <a:solidFill>
                          <a:schemeClr val="tx1"/>
                        </a:solidFill>
                        <a:latin typeface="Calibri" panose="020F0502020204030204" pitchFamily="34" charset="0"/>
                        <a:ea typeface="Calibri" panose="020F0502020204030204" pitchFamily="34" charset="0"/>
                        <a:cs typeface="B Nazanin" panose="00000400000000000000" pitchFamily="2" charset="-78"/>
                      </a:endParaRPr>
                    </a:p>
                  </a:txBody>
                  <a:tcPr marL="116524" marR="116524" marT="0" marB="0" anchor="b"/>
                </a:tc>
                <a:tc>
                  <a:txBody>
                    <a:bodyPr/>
                    <a:lstStyle/>
                    <a:p>
                      <a:pPr algn="ctr" rtl="1">
                        <a:lnSpc>
                          <a:spcPct val="107000"/>
                        </a:lnSpc>
                        <a:spcAft>
                          <a:spcPts val="0"/>
                        </a:spcAft>
                      </a:pPr>
                      <a:r>
                        <a:rPr lang="fa-IR" sz="1800" kern="1200" dirty="0">
                          <a:solidFill>
                            <a:schemeClr val="tx1"/>
                          </a:solidFill>
                          <a:latin typeface="Calibri" panose="020F0502020204030204" pitchFamily="34" charset="0"/>
                          <a:ea typeface="Calibri" panose="020F0502020204030204" pitchFamily="34" charset="0"/>
                          <a:cs typeface="B Nazanin" panose="00000400000000000000" pitchFamily="2" charset="-78"/>
                        </a:rPr>
                        <a:t>1/11</a:t>
                      </a:r>
                      <a:endParaRPr lang="en-US" sz="1800" kern="1200" dirty="0">
                        <a:solidFill>
                          <a:schemeClr val="tx1"/>
                        </a:solidFill>
                        <a:latin typeface="Calibri" panose="020F0502020204030204" pitchFamily="34" charset="0"/>
                        <a:ea typeface="Calibri" panose="020F0502020204030204" pitchFamily="34" charset="0"/>
                        <a:cs typeface="B Nazanin" panose="00000400000000000000" pitchFamily="2" charset="-78"/>
                      </a:endParaRPr>
                    </a:p>
                  </a:txBody>
                  <a:tcPr marL="116524" marR="116524" marT="0" marB="0" anchor="b"/>
                </a:tc>
                <a:extLst>
                  <a:ext uri="{0D108BD9-81ED-4DB2-BD59-A6C34878D82A}">
                    <a16:rowId xmlns:a16="http://schemas.microsoft.com/office/drawing/2014/main" xmlns="" val="3972732231"/>
                  </a:ext>
                </a:extLst>
              </a:tr>
              <a:tr h="596109">
                <a:tc>
                  <a:txBody>
                    <a:bodyPr/>
                    <a:lstStyle/>
                    <a:p>
                      <a:pPr algn="r" rtl="1">
                        <a:lnSpc>
                          <a:spcPct val="107000"/>
                        </a:lnSpc>
                        <a:spcAft>
                          <a:spcPts val="0"/>
                        </a:spcAft>
                      </a:pPr>
                      <a:r>
                        <a:rPr lang="ar-SA" sz="1800" kern="1200" dirty="0">
                          <a:solidFill>
                            <a:schemeClr val="tx1"/>
                          </a:solidFill>
                          <a:latin typeface="Calibri" panose="020F0502020204030204" pitchFamily="34" charset="0"/>
                          <a:ea typeface="Calibri" panose="020F0502020204030204" pitchFamily="34" charset="0"/>
                          <a:cs typeface="B Nazanin" panose="00000400000000000000" pitchFamily="2" charset="-78"/>
                        </a:rPr>
                        <a:t>سایر سهامداران</a:t>
                      </a:r>
                      <a:endParaRPr lang="en-US" sz="1800" kern="1200" dirty="0">
                        <a:solidFill>
                          <a:schemeClr val="tx1"/>
                        </a:solidFill>
                        <a:latin typeface="Calibri" panose="020F0502020204030204" pitchFamily="34" charset="0"/>
                        <a:ea typeface="Calibri" panose="020F0502020204030204" pitchFamily="34" charset="0"/>
                        <a:cs typeface="B Nazanin" panose="00000400000000000000" pitchFamily="2" charset="-78"/>
                      </a:endParaRPr>
                    </a:p>
                  </a:txBody>
                  <a:tcPr marL="116524" marR="116524" marT="0" marB="0" anchor="b"/>
                </a:tc>
                <a:tc>
                  <a:txBody>
                    <a:bodyPr/>
                    <a:lstStyle/>
                    <a:p>
                      <a:pPr algn="ctr" rtl="0">
                        <a:lnSpc>
                          <a:spcPct val="107000"/>
                        </a:lnSpc>
                        <a:spcAft>
                          <a:spcPts val="0"/>
                        </a:spcAft>
                      </a:pPr>
                      <a:r>
                        <a:rPr lang="ar-SA" sz="1800" kern="1200" dirty="0">
                          <a:solidFill>
                            <a:schemeClr val="tx1"/>
                          </a:solidFill>
                          <a:latin typeface="Calibri" panose="020F0502020204030204" pitchFamily="34" charset="0"/>
                          <a:ea typeface="Calibri" panose="020F0502020204030204" pitchFamily="34" charset="0"/>
                          <a:cs typeface="B Nazanin" panose="00000400000000000000" pitchFamily="2" charset="-78"/>
                        </a:rPr>
                        <a:t>5.307</a:t>
                      </a:r>
                      <a:endParaRPr lang="fa-IR" sz="1800" kern="1200" dirty="0">
                        <a:solidFill>
                          <a:schemeClr val="tx1"/>
                        </a:solidFill>
                        <a:latin typeface="Calibri" panose="020F0502020204030204" pitchFamily="34" charset="0"/>
                        <a:ea typeface="Calibri" panose="020F0502020204030204" pitchFamily="34" charset="0"/>
                        <a:cs typeface="B Nazanin" panose="00000400000000000000" pitchFamily="2" charset="-78"/>
                      </a:endParaRPr>
                    </a:p>
                    <a:p>
                      <a:pPr algn="ctr" rtl="0">
                        <a:lnSpc>
                          <a:spcPct val="107000"/>
                        </a:lnSpc>
                        <a:spcAft>
                          <a:spcPts val="0"/>
                        </a:spcAft>
                      </a:pPr>
                      <a:r>
                        <a:rPr lang="fa-IR" sz="1800" kern="1200" dirty="0">
                          <a:solidFill>
                            <a:schemeClr val="tx1"/>
                          </a:solidFill>
                          <a:latin typeface="Calibri" panose="020F0502020204030204" pitchFamily="34" charset="0"/>
                          <a:ea typeface="Calibri" panose="020F0502020204030204" pitchFamily="34" charset="0"/>
                          <a:cs typeface="B Nazanin" panose="00000400000000000000" pitchFamily="2" charset="-78"/>
                        </a:rPr>
                        <a:t>میلیون</a:t>
                      </a:r>
                      <a:endParaRPr lang="en-US" sz="1800" kern="1200" dirty="0">
                        <a:solidFill>
                          <a:schemeClr val="tx1"/>
                        </a:solidFill>
                        <a:latin typeface="Calibri" panose="020F0502020204030204" pitchFamily="34" charset="0"/>
                        <a:ea typeface="Calibri" panose="020F0502020204030204" pitchFamily="34" charset="0"/>
                        <a:cs typeface="B Nazanin" panose="00000400000000000000" pitchFamily="2" charset="-78"/>
                      </a:endParaRPr>
                    </a:p>
                  </a:txBody>
                  <a:tcPr marL="116524" marR="116524" marT="0" marB="0" anchor="b"/>
                </a:tc>
                <a:tc>
                  <a:txBody>
                    <a:bodyPr/>
                    <a:lstStyle/>
                    <a:p>
                      <a:pPr algn="ctr" rtl="1">
                        <a:lnSpc>
                          <a:spcPct val="107000"/>
                        </a:lnSpc>
                        <a:spcAft>
                          <a:spcPts val="0"/>
                        </a:spcAft>
                      </a:pPr>
                      <a:r>
                        <a:rPr lang="fa-IR" sz="1800" kern="1200" dirty="0">
                          <a:solidFill>
                            <a:schemeClr val="tx1"/>
                          </a:solidFill>
                          <a:latin typeface="Calibri" panose="020F0502020204030204" pitchFamily="34" charset="0"/>
                          <a:ea typeface="Calibri" panose="020F0502020204030204" pitchFamily="34" charset="0"/>
                          <a:cs typeface="B Nazanin" panose="00000400000000000000" pitchFamily="2" charset="-78"/>
                        </a:rPr>
                        <a:t>9/63</a:t>
                      </a:r>
                      <a:endParaRPr lang="en-US" sz="1800" kern="1200" dirty="0">
                        <a:solidFill>
                          <a:schemeClr val="tx1"/>
                        </a:solidFill>
                        <a:latin typeface="Calibri" panose="020F0502020204030204" pitchFamily="34" charset="0"/>
                        <a:ea typeface="Calibri" panose="020F0502020204030204" pitchFamily="34" charset="0"/>
                        <a:cs typeface="B Nazanin" panose="00000400000000000000" pitchFamily="2" charset="-78"/>
                      </a:endParaRPr>
                    </a:p>
                  </a:txBody>
                  <a:tcPr marL="116524" marR="116524" marT="0" marB="0" anchor="b"/>
                </a:tc>
                <a:extLst>
                  <a:ext uri="{0D108BD9-81ED-4DB2-BD59-A6C34878D82A}">
                    <a16:rowId xmlns:a16="http://schemas.microsoft.com/office/drawing/2014/main" xmlns="" val="3021488268"/>
                  </a:ext>
                </a:extLst>
              </a:tr>
            </a:tbl>
          </a:graphicData>
        </a:graphic>
      </p:graphicFrame>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18" y="0"/>
            <a:ext cx="12181182" cy="6864096"/>
          </a:xfrm>
          <a:prstGeom prst="rect">
            <a:avLst/>
          </a:prstGeom>
        </p:spPr>
      </p:pic>
    </p:spTree>
    <p:extLst>
      <p:ext uri="{BB962C8B-B14F-4D97-AF65-F5344CB8AC3E}">
        <p14:creationId xmlns:p14="http://schemas.microsoft.com/office/powerpoint/2010/main" val="106128582"/>
      </p:ext>
    </p:extLst>
  </p:cSld>
  <p:clrMapOvr>
    <a:masterClrMapping/>
  </p:clrMapOvr>
  <mc:AlternateContent xmlns:mc="http://schemas.openxmlformats.org/markup-compatibility/2006" xmlns:p14="http://schemas.microsoft.com/office/powerpoint/2010/main">
    <mc:Choice Requires="p14">
      <p:transition p14:dur="25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rtl="1"/>
            <a:r>
              <a:rPr lang="fa-IR" sz="4400" dirty="0">
                <a:cs typeface="0 Badr" panose="00000400000000000000" pitchFamily="2" charset="-78"/>
              </a:rPr>
              <a:t>ترکیب سرمایه‏گذاری</a:t>
            </a:r>
            <a:br>
              <a:rPr lang="fa-IR" sz="4400" dirty="0">
                <a:cs typeface="0 Badr" panose="00000400000000000000" pitchFamily="2" charset="-78"/>
              </a:rPr>
            </a:br>
            <a:endParaRPr lang="en-US" sz="4400" dirty="0">
              <a:cs typeface="0 Badr" panose="00000400000000000000" pitchFamily="2" charset="-78"/>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18" y="0"/>
            <a:ext cx="12181182" cy="6864096"/>
          </a:xfrm>
          <a:prstGeom prst="rect">
            <a:avLst/>
          </a:prstGeom>
        </p:spPr>
      </p:pic>
    </p:spTree>
    <p:extLst>
      <p:ext uri="{BB962C8B-B14F-4D97-AF65-F5344CB8AC3E}">
        <p14:creationId xmlns:p14="http://schemas.microsoft.com/office/powerpoint/2010/main" val="1999543240"/>
      </p:ext>
    </p:extLst>
  </p:cSld>
  <p:clrMapOvr>
    <a:masterClrMapping/>
  </p:clrMapOvr>
  <mc:AlternateContent xmlns:mc="http://schemas.openxmlformats.org/markup-compatibility/2006" xmlns:p14="http://schemas.microsoft.com/office/powerpoint/2010/main">
    <mc:Choice Requires="p14">
      <p:transition p14:dur="25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rtl="1"/>
            <a:r>
              <a:rPr lang="fa-IR" sz="4400" dirty="0">
                <a:cs typeface="0 Badr" panose="00000400000000000000" pitchFamily="2" charset="-78"/>
              </a:rPr>
              <a:t>ترکیب سرمایه‏گذاری</a:t>
            </a:r>
            <a:endParaRPr lang="en-US" sz="4400" dirty="0"/>
          </a:p>
        </p:txBody>
      </p:sp>
      <p:sp>
        <p:nvSpPr>
          <p:cNvPr id="8" name="Rectangle 7"/>
          <p:cNvSpPr/>
          <p:nvPr/>
        </p:nvSpPr>
        <p:spPr>
          <a:xfrm>
            <a:off x="2610422" y="5540354"/>
            <a:ext cx="240772" cy="369332"/>
          </a:xfrm>
          <a:prstGeom prst="rect">
            <a:avLst/>
          </a:prstGeom>
        </p:spPr>
        <p:txBody>
          <a:bodyPr wrap="none">
            <a:spAutoFit/>
          </a:bodyPr>
          <a:lstStyle/>
          <a:p>
            <a:r>
              <a:rPr lang="fa-IR" dirty="0">
                <a:latin typeface="Calibri" panose="020F0502020204030204" pitchFamily="34" charset="0"/>
                <a:ea typeface="Calibri" panose="020F0502020204030204" pitchFamily="34" charset="0"/>
                <a:cs typeface="B Nazanin" panose="00000400000000000000" pitchFamily="2" charset="-78"/>
              </a:rPr>
              <a:t> </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17" y="-1"/>
            <a:ext cx="12181183" cy="6864096"/>
          </a:xfrm>
          <a:prstGeom prst="rect">
            <a:avLst/>
          </a:prstGeom>
        </p:spPr>
      </p:pic>
    </p:spTree>
    <p:extLst>
      <p:ext uri="{BB962C8B-B14F-4D97-AF65-F5344CB8AC3E}">
        <p14:creationId xmlns:p14="http://schemas.microsoft.com/office/powerpoint/2010/main" val="4163346674"/>
      </p:ext>
    </p:extLst>
  </p:cSld>
  <p:clrMapOvr>
    <a:masterClrMapping/>
  </p:clrMapOvr>
  <mc:AlternateContent xmlns:mc="http://schemas.openxmlformats.org/markup-compatibility/2006" xmlns:p14="http://schemas.microsoft.com/office/powerpoint/2010/main">
    <mc:Choice Requires="p14">
      <p:transition p14:dur="25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Override1.xml><?xml version="1.0" encoding="utf-8"?>
<a:themeOverride xmlns:a="http://schemas.openxmlformats.org/drawingml/2006/main">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themeOverride>
</file>

<file path=ppt/theme/themeOverride2.xml><?xml version="1.0" encoding="utf-8"?>
<a:themeOverride xmlns:a="http://schemas.openxmlformats.org/drawingml/2006/main">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themeOverride>
</file>

<file path=docProps/app.xml><?xml version="1.0" encoding="utf-8"?>
<Properties xmlns="http://schemas.openxmlformats.org/officeDocument/2006/extended-properties" xmlns:vt="http://schemas.openxmlformats.org/officeDocument/2006/docPropsVTypes">
  <Template>Flow</Template>
  <TotalTime>346</TotalTime>
  <Words>1148</Words>
  <Application>Microsoft Office PowerPoint</Application>
  <PresentationFormat>Widescreen</PresentationFormat>
  <Paragraphs>100</Paragraphs>
  <Slides>23</Slides>
  <Notes>0</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23</vt:i4>
      </vt:variant>
    </vt:vector>
  </HeadingPairs>
  <TitlesOfParts>
    <vt:vector size="37" baseType="lpstr">
      <vt:lpstr>0 Badr</vt:lpstr>
      <vt:lpstr>0 Nazanin</vt:lpstr>
      <vt:lpstr>Arial</vt:lpstr>
      <vt:lpstr>B Nazanin</vt:lpstr>
      <vt:lpstr>Calibri</vt:lpstr>
      <vt:lpstr>Corbel</vt:lpstr>
      <vt:lpstr>IRANYekanFN Medium</vt:lpstr>
      <vt:lpstr>Kalameh(FaNum)</vt:lpstr>
      <vt:lpstr>Kalameh(FaNum) Black</vt:lpstr>
      <vt:lpstr>Kalameh(FaNum) Bold</vt:lpstr>
      <vt:lpstr>Tahoma</vt:lpstr>
      <vt:lpstr>Times New Roman</vt:lpstr>
      <vt:lpstr>Wingdings 2</vt:lpstr>
      <vt:lpstr>Frame</vt:lpstr>
      <vt:lpstr>تجلی توسعه معادن و فلزات (تجلی) </vt:lpstr>
      <vt:lpstr>نشست تحلیلی مدیران و فعالین بازار سرمایه </vt:lpstr>
      <vt:lpstr>اطلاعات کلی</vt:lpstr>
      <vt:lpstr>اطلاعات کلی</vt:lpstr>
      <vt:lpstr>فعالیت اصلی تجلی</vt:lpstr>
      <vt:lpstr>فعالیت اصلی تجلی</vt:lpstr>
      <vt:lpstr>ترکیب مالکیت تجلی</vt:lpstr>
      <vt:lpstr>ترکیب سرمایه‏گذاری </vt:lpstr>
      <vt:lpstr>ترکیب سرمایه‏گذاری</vt:lpstr>
      <vt:lpstr>ترکیب سرمایه‏گذاری </vt:lpstr>
      <vt:lpstr>دیگر دارایی‌های  غیربورسی </vt:lpstr>
      <vt:lpstr>دیگر دارایی‌های  غیربورسی </vt:lpstr>
      <vt:lpstr>دیگر دارایی‌های  غیربورسی </vt:lpstr>
      <vt:lpstr>دیگر دارایی‌های  غیربورسی </vt:lpstr>
      <vt:lpstr>دیگر دارایی‌های  غیربورسی </vt:lpstr>
      <vt:lpstr>دیگر دارایی‌های  غیربورسی </vt:lpstr>
      <vt:lpstr>دیگر دارایی‌های  غیربورسی </vt:lpstr>
      <vt:lpstr>NAV هر سهم</vt:lpstr>
      <vt:lpstr>NAV هر سهم</vt:lpstr>
      <vt:lpstr>NAV هر سهم</vt:lpstr>
      <vt:lpstr>NAV هر سهم</vt:lpstr>
      <vt:lpstr>با تشکر از توجه شما</vt:lpstr>
      <vt:lpstr>با تشکر از توجه شما</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تجلی توسعه معادن و فلزات (تجلی)</dc:title>
  <dc:creator>Windows User</dc:creator>
  <cp:lastModifiedBy>Alireza</cp:lastModifiedBy>
  <cp:revision>34</cp:revision>
  <dcterms:created xsi:type="dcterms:W3CDTF">2022-05-28T15:24:21Z</dcterms:created>
  <dcterms:modified xsi:type="dcterms:W3CDTF">2022-06-03T22:50:44Z</dcterms:modified>
</cp:coreProperties>
</file>