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353" r:id="rId2"/>
    <p:sldId id="337" r:id="rId3"/>
    <p:sldId id="338" r:id="rId4"/>
    <p:sldId id="361" r:id="rId5"/>
    <p:sldId id="358" r:id="rId6"/>
    <p:sldId id="357" r:id="rId7"/>
    <p:sldId id="350" r:id="rId8"/>
    <p:sldId id="351" r:id="rId9"/>
    <p:sldId id="339" r:id="rId10"/>
    <p:sldId id="341" r:id="rId11"/>
    <p:sldId id="348" r:id="rId12"/>
    <p:sldId id="356" r:id="rId13"/>
    <p:sldId id="360" r:id="rId14"/>
    <p:sldId id="362" r:id="rId15"/>
  </p:sldIdLst>
  <p:sldSz cx="9144000" cy="6858000" type="screen4x3"/>
  <p:notesSz cx="6858000" cy="9144000"/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0F1C422-9518-446C-B8A3-D26CED3A0AC0}">
          <p14:sldIdLst>
            <p14:sldId id="353"/>
            <p14:sldId id="337"/>
            <p14:sldId id="338"/>
            <p14:sldId id="361"/>
            <p14:sldId id="358"/>
            <p14:sldId id="357"/>
            <p14:sldId id="350"/>
            <p14:sldId id="351"/>
            <p14:sldId id="339"/>
            <p14:sldId id="341"/>
            <p14:sldId id="348"/>
            <p14:sldId id="356"/>
            <p14:sldId id="360"/>
            <p14:sldId id="36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33CCFF"/>
    <a:srgbClr val="FFFF99"/>
    <a:srgbClr val="1E14A0"/>
    <a:srgbClr val="0066FF"/>
    <a:srgbClr val="E5DCC1"/>
    <a:srgbClr val="FFCC66"/>
    <a:srgbClr val="0099FF"/>
    <a:srgbClr val="3399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07" autoAdjust="0"/>
  </p:normalViewPr>
  <p:slideViewPr>
    <p:cSldViewPr>
      <p:cViewPr>
        <p:scale>
          <a:sx n="107" d="100"/>
          <a:sy n="107" d="100"/>
        </p:scale>
        <p:origin x="-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38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B3F6020-C619-4A70-92C0-5E5213B22A0D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CB955145-1545-40F4-8263-1EDF7B31A487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0732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7" name="Rectangle 2"/>
          <p:cNvSpPr txBox="1">
            <a:spLocks noChangeArrowheads="1"/>
          </p:cNvSpPr>
          <p:nvPr userDrawn="1"/>
        </p:nvSpPr>
        <p:spPr>
          <a:xfrm>
            <a:off x="977280" y="195942"/>
            <a:ext cx="2514600" cy="1023258"/>
          </a:xfrm>
          <a:prstGeom prst="rect">
            <a:avLst/>
          </a:prstGeom>
        </p:spPr>
        <p:txBody>
          <a:bodyPr/>
          <a:lstStyle/>
          <a:p>
            <a:pPr rtl="1">
              <a:defRPr/>
            </a:pPr>
            <a:endParaRPr lang="en-US" sz="2800" kern="0" dirty="0">
              <a:ln>
                <a:solidFill>
                  <a:srgbClr val="DFAC45"/>
                </a:solidFill>
              </a:ln>
              <a:latin typeface="+mj-lt"/>
              <a:ea typeface="+mj-ea"/>
              <a:cs typeface="IranNastaliq" pitchFamily="18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990600"/>
            <a:ext cx="9144000" cy="76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 userDrawn="1"/>
        </p:nvSpPr>
        <p:spPr>
          <a:xfrm>
            <a:off x="5953148" y="203516"/>
            <a:ext cx="1905000" cy="664028"/>
          </a:xfrm>
          <a:prstGeom prst="rect">
            <a:avLst/>
          </a:prstGeom>
        </p:spPr>
        <p:txBody>
          <a:bodyPr/>
          <a:lstStyle/>
          <a:p>
            <a:pPr algn="r" rtl="1">
              <a:defRPr/>
            </a:pPr>
            <a:endParaRPr lang="en-US" sz="2800" kern="0" dirty="0">
              <a:ln>
                <a:solidFill>
                  <a:srgbClr val="DFAC45"/>
                </a:solidFill>
              </a:ln>
              <a:latin typeface="+mj-lt"/>
              <a:ea typeface="+mj-ea"/>
              <a:cs typeface="IranNastaliq" pitchFamily="18" charset="0"/>
            </a:endParaRPr>
          </a:p>
        </p:txBody>
      </p:sp>
      <p:pic>
        <p:nvPicPr>
          <p:cNvPr id="10" name="Picture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44624"/>
            <a:ext cx="8466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2895600" y="317158"/>
            <a:ext cx="35060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 rtl="1" eaLnBrk="0" hangingPunct="0">
              <a:spcBef>
                <a:spcPct val="20000"/>
              </a:spcBef>
              <a:defRPr/>
            </a:pPr>
            <a:r>
              <a:rPr lang="en-US" b="1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itchFamily="2" charset="-78"/>
              </a:rPr>
              <a:t> HSEC</a:t>
            </a:r>
            <a:r>
              <a:rPr lang="fa-IR" b="1" kern="0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Mitra" pitchFamily="2" charset="-78"/>
              </a:rPr>
              <a:t>احترام به زندگی ، تعهد به آیندگان</a:t>
            </a:r>
            <a:endParaRPr lang="fa-IR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ajalla UI"/>
              <a:cs typeface="B Mitra" pitchFamily="2" charset="-78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0BA10BD-9961-437B-A5FE-C2A18906127B}" type="datetimeFigureOut">
              <a:rPr lang="fa-IR" smtClean="0"/>
              <a:pPr/>
              <a:t>1440/08/10</a:t>
            </a:fld>
            <a:endParaRPr lang="fa-I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479BB0F-2BAF-4B0B-A396-F04506BCA9B9}" type="slidenum">
              <a:rPr lang="fa-IR" smtClean="0"/>
              <a:pPr/>
              <a:t>‹#›</a:t>
            </a:fld>
            <a:endParaRPr lang="fa-I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18.jpeg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10" Type="http://schemas.microsoft.com/office/2007/relationships/hdphoto" Target="../media/hdphoto5.wdp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5.jpeg"/><Relationship Id="rId4" Type="http://schemas.openxmlformats.org/officeDocument/2006/relationships/hyperlink" Target="http://wiki.biomine.skelleftea.se/wiki/images/7/78/Acid_streamers_Cae_Coch_pyrite_mine_Wales_2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0"/>
            <a:ext cx="8229600" cy="3657600"/>
          </a:xfrm>
        </p:spPr>
        <p:txBody>
          <a:bodyPr>
            <a:noAutofit/>
          </a:bodyPr>
          <a:lstStyle/>
          <a:p>
            <a:pPr algn="ctr" rtl="0"/>
            <a:r>
              <a:rPr lang="en-US" sz="66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6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br>
              <a:rPr lang="en-US" sz="6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fa-IR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a-IR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fa-IR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4000" dirty="0" smtClean="0">
                <a:solidFill>
                  <a:schemeClr val="tx1"/>
                </a:solidFill>
                <a:latin typeface="Times New Roman" pitchFamily="18" charset="0"/>
                <a:cs typeface="B Titr" pitchFamily="2" charset="-78"/>
              </a:rPr>
              <a:t>احترام به </a:t>
            </a:r>
            <a:r>
              <a:rPr lang="fa-IR" sz="4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B Titr" pitchFamily="2" charset="-78"/>
              </a:rPr>
              <a:t>زندگی</a:t>
            </a:r>
            <a:r>
              <a:rPr lang="fa-IR" sz="4000" dirty="0" smtClean="0">
                <a:latin typeface="Times New Roman" pitchFamily="18" charset="0"/>
                <a:cs typeface="B Titr" pitchFamily="2" charset="-78"/>
              </a:rPr>
              <a:t/>
            </a:r>
            <a:br>
              <a:rPr lang="fa-IR" sz="4000" dirty="0" smtClean="0">
                <a:latin typeface="Times New Roman" pitchFamily="18" charset="0"/>
                <a:cs typeface="B Titr" pitchFamily="2" charset="-78"/>
              </a:rPr>
            </a:br>
            <a:r>
              <a:rPr lang="fa-IR" sz="4000" dirty="0" smtClean="0">
                <a:latin typeface="Times New Roman" pitchFamily="18" charset="0"/>
                <a:cs typeface="B Titr" pitchFamily="2" charset="-78"/>
              </a:rPr>
              <a:t>                                </a:t>
            </a:r>
            <a:br>
              <a:rPr lang="fa-IR" sz="4000" dirty="0" smtClean="0">
                <a:latin typeface="Times New Roman" pitchFamily="18" charset="0"/>
                <a:cs typeface="B Titr" pitchFamily="2" charset="-78"/>
              </a:rPr>
            </a:br>
            <a:r>
              <a:rPr lang="fa-IR" sz="4000" dirty="0">
                <a:latin typeface="Times New Roman" pitchFamily="18" charset="0"/>
                <a:cs typeface="B Titr" pitchFamily="2" charset="-78"/>
              </a:rPr>
              <a:t> </a:t>
            </a:r>
            <a:r>
              <a:rPr lang="fa-IR" sz="4000" dirty="0" smtClean="0">
                <a:latin typeface="Times New Roman" pitchFamily="18" charset="0"/>
                <a:cs typeface="B Titr" pitchFamily="2" charset="-78"/>
              </a:rPr>
              <a:t>                                    </a:t>
            </a:r>
            <a:r>
              <a:rPr lang="fa-IR" sz="4000" dirty="0" smtClean="0">
                <a:solidFill>
                  <a:schemeClr val="tx1"/>
                </a:solidFill>
                <a:latin typeface="Times New Roman" pitchFamily="18" charset="0"/>
                <a:cs typeface="B Titr" pitchFamily="2" charset="-78"/>
              </a:rPr>
              <a:t>تعهد به </a:t>
            </a:r>
            <a:r>
              <a:rPr lang="fa-IR" sz="40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B Titr" pitchFamily="2" charset="-78"/>
              </a:rPr>
              <a:t>آیندگان</a:t>
            </a:r>
            <a:r>
              <a:rPr lang="fa-IR" sz="4000" dirty="0" smtClean="0">
                <a:latin typeface="Times New Roman" pitchFamily="18" charset="0"/>
                <a:cs typeface="B Titr" pitchFamily="2" charset="-78"/>
              </a:rPr>
              <a:t>  </a:t>
            </a:r>
            <a:endParaRPr lang="fa-IR" sz="4000" dirty="0">
              <a:latin typeface="Times New Roman" pitchFamily="18" charset="0"/>
              <a:cs typeface="B Titr" pitchFamily="2" charset="-78"/>
            </a:endParaRPr>
          </a:p>
        </p:txBody>
      </p:sp>
      <p:pic>
        <p:nvPicPr>
          <p:cNvPr id="5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38200"/>
            <a:ext cx="8466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8225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60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0668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algn="r" rtl="1" eaLnBrk="0" hangingPunct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مر حله استخراج – مکانیسم فرآیند:</a:t>
            </a:r>
          </a:p>
          <a:p>
            <a:r>
              <a:rPr lang="fa-IR" dirty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3400" y="1533465"/>
            <a:ext cx="8382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r" rtl="1"/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استخراج توسط  حلال  آبی:</a:t>
            </a:r>
          </a:p>
          <a:p>
            <a:pPr marL="914400" lvl="1" indent="-457200" algn="r" rtl="1"/>
            <a:r>
              <a:rPr lang="fa-IR" sz="2000" dirty="0">
                <a:cs typeface="B Nazanin" pitchFamily="2" charset="-78"/>
              </a:rPr>
              <a:t>	 - استخراج یک یا چند فلز  از حلال آبی توسط حلال آلی که در یکدیگر قابل حل  نیستند.</a:t>
            </a:r>
          </a:p>
          <a:p>
            <a:pPr lvl="1" algn="r" rtl="1"/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مکانیزم: </a:t>
            </a:r>
          </a:p>
          <a:p>
            <a:pPr marL="914400" lvl="1" indent="-457200" algn="r" rtl="1"/>
            <a:r>
              <a:rPr lang="fa-IR" sz="2000" dirty="0">
                <a:cs typeface="B Nazanin" pitchFamily="2" charset="-78"/>
              </a:rPr>
              <a:t>	    - استخراج یون مس  از  حلال آبی  توسط حلال آلی در  اثر تماس و انتقال  فلز  به  فاز 	آلی.</a:t>
            </a:r>
          </a:p>
          <a:p>
            <a:pPr marL="914400" lvl="1" indent="-457200" algn="r" rtl="1"/>
            <a:r>
              <a:rPr lang="fa-IR" sz="2000" dirty="0">
                <a:cs typeface="B Nazanin" pitchFamily="2" charset="-78"/>
              </a:rPr>
              <a:t>	   -  جداسازی فاز  آبی  تهی  شده  از  مس (رافینیت) از  فاز  آلی  غنی شده از مس  بر 	اساس اختلاف وزن مخصوص.</a:t>
            </a:r>
          </a:p>
          <a:p>
            <a:pPr marL="914400" lvl="1" indent="-457200" algn="r" rtl="1"/>
            <a:r>
              <a:rPr lang="fa-IR" sz="2000" dirty="0">
                <a:cs typeface="B Nazanin" pitchFamily="2" charset="-78"/>
              </a:rPr>
              <a:t>	     - برگرداندن رافینیت به مرحله انحلال.</a:t>
            </a:r>
          </a:p>
          <a:p>
            <a:pPr marL="914400" lvl="1" indent="-457200" algn="r" rtl="1"/>
            <a:r>
              <a:rPr lang="fa-IR" sz="2000" dirty="0">
                <a:cs typeface="B Nazanin" pitchFamily="2" charset="-78"/>
              </a:rPr>
              <a:t>	     - برقراری  تماس  بین فاز  آلی  غنی شده از مس با  اسید سولفوریک غلیظ و انتقال  یون 	مس به  الکترولیت .</a:t>
            </a:r>
          </a:p>
          <a:p>
            <a:pPr marL="914400" lvl="1" indent="-457200" algn="r" rtl="1"/>
            <a:r>
              <a:rPr lang="fa-IR" sz="2000" dirty="0">
                <a:cs typeface="B Nazanin" pitchFamily="2" charset="-78"/>
              </a:rPr>
              <a:t>	     - جداسازی  فاز آلی تهی شده از  مس از الکترولیت غنی از  مس  و انتقال محلول  آلی  به 	مرحله استخراج.</a:t>
            </a:r>
          </a:p>
          <a:p>
            <a:pPr marL="914400" lvl="1" indent="-457200" algn="r" rtl="1"/>
            <a:r>
              <a:rPr lang="fa-IR" sz="2000" dirty="0">
                <a:cs typeface="B Nazanin" pitchFamily="2" charset="-78"/>
              </a:rPr>
              <a:t>	      - انتقال  الکترولیت غنی شده به بخش  الکترووینینگ.</a:t>
            </a:r>
          </a:p>
          <a:p>
            <a:pPr algn="r" rtl="1"/>
            <a:endParaRPr lang="fa-IR" sz="2000" dirty="0">
              <a:cs typeface="B Nazanin" pitchFamily="2" charset="-78"/>
            </a:endParaRPr>
          </a:p>
          <a:p>
            <a:pPr algn="r" rtl="1"/>
            <a:endParaRPr lang="fa-IR" sz="2000" dirty="0">
              <a:cs typeface="B Nazanin" pitchFamily="2" charset="-78"/>
            </a:endParaRPr>
          </a:p>
          <a:p>
            <a:pPr algn="r" rtl="1"/>
            <a:endParaRPr lang="fa-IR" sz="2000" dirty="0">
              <a:cs typeface="B Nazanin" pitchFamily="2" charset="-78"/>
            </a:endParaRP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62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2192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algn="r" rtl="1" eaLnBrk="0" hangingPunct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مرحله الکترووینینگ -مکانیسم فرآیند :</a:t>
            </a:r>
          </a:p>
          <a:p>
            <a:r>
              <a:rPr lang="fa-IR" dirty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38200" y="1752600"/>
            <a:ext cx="74676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fa-IR" sz="2000" dirty="0">
                <a:latin typeface="Angsana New" pitchFamily="18" charset="-34"/>
                <a:cs typeface="B Nazanin" pitchFamily="2" charset="-78"/>
              </a:rPr>
              <a:t>غوطه ورسازی کاتد اولیه فلزی و آند سربی در</a:t>
            </a:r>
            <a:r>
              <a:rPr lang="en-US" sz="2000" dirty="0">
                <a:latin typeface="Angsana New" pitchFamily="18" charset="-34"/>
                <a:cs typeface="B Nazanin" pitchFamily="2" charset="-78"/>
              </a:rPr>
              <a:t>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الکترولیت .</a:t>
            </a:r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fa-IR" sz="2000" dirty="0">
                <a:latin typeface="Angsana New" pitchFamily="18" charset="-34"/>
                <a:cs typeface="B Nazanin" pitchFamily="2" charset="-78"/>
              </a:rPr>
              <a:t> برقراری پتانسیل الکتریکی بین آند و</a:t>
            </a:r>
            <a:r>
              <a:rPr lang="en-US" sz="2000" dirty="0">
                <a:latin typeface="Angsana New" pitchFamily="18" charset="-34"/>
                <a:cs typeface="B Nazanin" pitchFamily="2" charset="-78"/>
              </a:rPr>
              <a:t>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کاتد .</a:t>
            </a:r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fa-IR" sz="2000" dirty="0">
                <a:latin typeface="Angsana New" pitchFamily="18" charset="-34"/>
                <a:cs typeface="B Nazanin" pitchFamily="2" charset="-78"/>
              </a:rPr>
              <a:t>انتقال یون مس از الکترولیت به کاتد.</a:t>
            </a:r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fa-IR" sz="2000" dirty="0">
                <a:latin typeface="Angsana New" pitchFamily="18" charset="-34"/>
                <a:cs typeface="B Nazanin" pitchFamily="2" charset="-78"/>
              </a:rPr>
              <a:t>استحصال مس</a:t>
            </a:r>
            <a:r>
              <a:rPr lang="en-US" sz="2000" dirty="0">
                <a:latin typeface="Angsana New" pitchFamily="18" charset="-34"/>
                <a:cs typeface="B Nazanin" pitchFamily="2" charset="-78"/>
              </a:rPr>
              <a:t>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کاتدی .</a:t>
            </a:r>
          </a:p>
          <a:p>
            <a:pPr marL="285750" indent="-285750" algn="r" rtl="1">
              <a:lnSpc>
                <a:spcPct val="150000"/>
              </a:lnSpc>
              <a:buFontTx/>
              <a:buChar char="-"/>
            </a:pPr>
            <a:r>
              <a:rPr lang="fa-IR" sz="2000" dirty="0">
                <a:latin typeface="Angsana New" pitchFamily="18" charset="-34"/>
                <a:cs typeface="B Nazanin" pitchFamily="2" charset="-78"/>
              </a:rPr>
              <a:t> بازگرداندن الکترولیت تهی شده از مس به فرایند استخراج</a:t>
            </a:r>
            <a:r>
              <a:rPr lang="fa-IR" sz="2000" dirty="0"/>
              <a:t> .</a:t>
            </a:r>
          </a:p>
          <a:p>
            <a:pPr algn="r" rtl="1">
              <a:lnSpc>
                <a:spcPct val="150000"/>
              </a:lnSpc>
            </a:pPr>
            <a:endParaRPr lang="fa-IR" sz="2000" dirty="0"/>
          </a:p>
          <a:p>
            <a:pPr algn="r" rtl="1"/>
            <a:endParaRPr lang="fa-IR" sz="2000" dirty="0"/>
          </a:p>
        </p:txBody>
      </p:sp>
      <p:pic>
        <p:nvPicPr>
          <p:cNvPr id="5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367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1219200"/>
            <a:ext cx="838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b="1" dirty="0">
                <a:solidFill>
                  <a:srgbClr val="00617B"/>
                </a:solidFill>
                <a:ea typeface="Majalla UI"/>
                <a:cs typeface="B Titr" panose="00000700000000000000" pitchFamily="2" charset="-78"/>
              </a:rPr>
              <a:t>مزایای استفاده از فرآیند بایوتانک لیچینگ کنسانتره مس</a:t>
            </a:r>
            <a:r>
              <a:rPr lang="en-US" sz="2000" b="1" dirty="0">
                <a:solidFill>
                  <a:srgbClr val="00617B"/>
                </a:solidFill>
                <a:ea typeface="Majalla UI"/>
                <a:cs typeface="B Titr" panose="00000700000000000000" pitchFamily="2" charset="-78"/>
              </a:rPr>
              <a:t> </a:t>
            </a:r>
            <a:r>
              <a:rPr lang="fa-IR" sz="2000" b="1" dirty="0">
                <a:solidFill>
                  <a:srgbClr val="00617B"/>
                </a:solidFill>
                <a:ea typeface="Majalla UI"/>
                <a:cs typeface="B Titr" panose="00000700000000000000" pitchFamily="2" charset="-78"/>
              </a:rPr>
              <a:t>در مقايسه با </a:t>
            </a:r>
            <a:r>
              <a:rPr lang="fa-IR" sz="2000" b="1" dirty="0" smtClean="0">
                <a:solidFill>
                  <a:srgbClr val="00617B"/>
                </a:solidFill>
                <a:ea typeface="Majalla UI"/>
                <a:cs typeface="B Titr" panose="00000700000000000000" pitchFamily="2" charset="-78"/>
              </a:rPr>
              <a:t>سایر روش ها:</a:t>
            </a:r>
            <a:endParaRPr lang="en-US" sz="2000" dirty="0">
              <a:cs typeface="B Titr" panose="000007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19400" y="1828800"/>
            <a:ext cx="6172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000" dirty="0">
                <a:latin typeface="Angsana New" pitchFamily="18" charset="-34"/>
                <a:cs typeface="B Nazanin" pitchFamily="2" charset="-78"/>
              </a:rPr>
              <a:t>قابلیت بکارگیری کنسانتره های مس با تركيبات عنصري مختلف و بدون محدودیت در عيار </a:t>
            </a:r>
            <a:r>
              <a:rPr lang="fa-IR" sz="2000" dirty="0" smtClean="0">
                <a:latin typeface="Angsana New" pitchFamily="18" charset="-34"/>
                <a:cs typeface="B Nazanin" pitchFamily="2" charset="-78"/>
              </a:rPr>
              <a:t>ورودی و انعطاف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پذیری در خصوص ظرفیت تولید و نوع کنسانتره.</a:t>
            </a:r>
          </a:p>
          <a:p>
            <a:pPr lvl="1" algn="just">
              <a:lnSpc>
                <a:spcPct val="150000"/>
              </a:lnSpc>
            </a:pPr>
            <a:endParaRPr lang="fa-IR" sz="3200" dirty="0" smtClean="0">
              <a:latin typeface="Angsana New" pitchFamily="18" charset="-34"/>
              <a:cs typeface="B Nazanin" pitchFamily="2" charset="-78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000" dirty="0" smtClean="0">
                <a:latin typeface="Angsana New" pitchFamily="18" charset="-34"/>
                <a:cs typeface="B Nazanin" pitchFamily="2" charset="-78"/>
              </a:rPr>
              <a:t>فرآیندی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سازگار با محیط زیست و بدون آلایندگی گازی. </a:t>
            </a:r>
            <a:endParaRPr lang="fa-IR" sz="2000" dirty="0" smtClean="0">
              <a:latin typeface="Angsana New" pitchFamily="18" charset="-34"/>
              <a:cs typeface="B Nazanin" pitchFamily="2" charset="-78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endParaRPr lang="fa-IR" sz="3200" dirty="0" smtClean="0">
              <a:latin typeface="Angsana New" pitchFamily="18" charset="-34"/>
              <a:cs typeface="B Nazanin" pitchFamily="2" charset="-78"/>
            </a:endParaRPr>
          </a:p>
          <a:p>
            <a: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a-IR" sz="2000" dirty="0" smtClean="0">
                <a:latin typeface="Angsana New" pitchFamily="18" charset="-34"/>
                <a:cs typeface="B Nazanin" pitchFamily="2" charset="-78"/>
              </a:rPr>
              <a:t>کاهش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میزان سرمایه گذاری </a:t>
            </a:r>
            <a:r>
              <a:rPr lang="fa-IR" sz="2000" dirty="0" smtClean="0">
                <a:latin typeface="Angsana New" pitchFamily="18" charset="-34"/>
                <a:cs typeface="B Nazanin" pitchFamily="2" charset="-78"/>
              </a:rPr>
              <a:t>اولیه (عدم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نیاز به ایجاد کارخانجات اسید سولفوریک، ذوب، پالایشگاه و اکسیژن</a:t>
            </a:r>
            <a:r>
              <a:rPr lang="fa-IR" sz="2000" dirty="0" smtClean="0">
                <a:latin typeface="Angsana New" pitchFamily="18" charset="-34"/>
                <a:cs typeface="B Nazanin" pitchFamily="2" charset="-78"/>
              </a:rPr>
              <a:t>) و هزینه های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تولید </a:t>
            </a:r>
            <a:r>
              <a:rPr lang="fa-IR" sz="2000" dirty="0" smtClean="0">
                <a:latin typeface="Angsana New" pitchFamily="18" charset="-34"/>
                <a:cs typeface="B Nazanin" pitchFamily="2" charset="-78"/>
              </a:rPr>
              <a:t>و تعمیرات </a:t>
            </a:r>
            <a:r>
              <a:rPr lang="fa-IR" sz="2000" dirty="0">
                <a:latin typeface="Angsana New" pitchFamily="18" charset="-34"/>
                <a:cs typeface="B Nazanin" pitchFamily="2" charset="-78"/>
              </a:rPr>
              <a:t>و نگه داری </a:t>
            </a:r>
            <a:r>
              <a:rPr lang="fa-IR" sz="2000" dirty="0" smtClean="0">
                <a:latin typeface="Angsana New" pitchFamily="18" charset="-34"/>
                <a:cs typeface="B Nazanin" pitchFamily="2" charset="-78"/>
              </a:rPr>
              <a:t>تجهیزات.</a:t>
            </a:r>
            <a:endParaRPr lang="fa-IR" sz="2000" dirty="0">
              <a:latin typeface="Angsana New" pitchFamily="18" charset="-34"/>
              <a:cs typeface="B Nazanin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72" y="1953008"/>
            <a:ext cx="1933129" cy="11602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19" r="9269"/>
          <a:stretch/>
        </p:blipFill>
        <p:spPr>
          <a:xfrm>
            <a:off x="429072" y="5232574"/>
            <a:ext cx="1933129" cy="13253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72" y="3581400"/>
            <a:ext cx="1933129" cy="1287602"/>
          </a:xfrm>
          <a:prstGeom prst="rect">
            <a:avLst/>
          </a:prstGeom>
        </p:spPr>
      </p:pic>
      <p:pic>
        <p:nvPicPr>
          <p:cNvPr id="13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473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0" y="1772483"/>
            <a:ext cx="57150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a-IR"/>
            </a:defPPr>
            <a:lvl2pPr marL="800100" lvl="1" indent="-342900" algn="just">
              <a:lnSpc>
                <a:spcPct val="150000"/>
              </a:lnSpc>
              <a:buFont typeface="Wingdings" panose="05000000000000000000" pitchFamily="2" charset="2"/>
              <a:buChar char="ü"/>
              <a:defRPr sz="2000">
                <a:latin typeface="Angsana New" pitchFamily="18" charset="-34"/>
                <a:cs typeface="B Nazanin" pitchFamily="2" charset="-78"/>
              </a:defRPr>
            </a:lvl2pPr>
          </a:lstStyle>
          <a:p>
            <a:pPr lvl="1">
              <a:spcBef>
                <a:spcPts val="1200"/>
              </a:spcBef>
            </a:pPr>
            <a:r>
              <a:rPr lang="fa-IR" dirty="0" smtClean="0"/>
              <a:t>کاهش قابل ملاحظه مصارف انرژی و سوخت های فسیلی.</a:t>
            </a:r>
          </a:p>
          <a:p>
            <a:pPr lvl="1">
              <a:spcBef>
                <a:spcPts val="1200"/>
              </a:spcBef>
            </a:pPr>
            <a:r>
              <a:rPr lang="fa-IR" dirty="0" smtClean="0"/>
              <a:t>امکان </a:t>
            </a:r>
            <a:r>
              <a:rPr lang="fa-IR" dirty="0"/>
              <a:t>بازیابی طلا و نقره از پسماند اولیه.</a:t>
            </a:r>
          </a:p>
          <a:p>
            <a:pPr lvl="1">
              <a:spcBef>
                <a:spcPts val="1200"/>
              </a:spcBef>
            </a:pPr>
            <a:r>
              <a:rPr lang="fa-IR" dirty="0" smtClean="0"/>
              <a:t>دراین </a:t>
            </a:r>
            <a:r>
              <a:rPr lang="fa-IR" dirty="0"/>
              <a:t>فرایند گوگرد به صورت خالص می </a:t>
            </a:r>
            <a:r>
              <a:rPr lang="fa-IR" dirty="0" smtClean="0"/>
              <a:t>باشد </a:t>
            </a:r>
            <a:r>
              <a:rPr lang="fa-IR" dirty="0"/>
              <a:t>و گاز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SO2</a:t>
            </a:r>
            <a:r>
              <a:rPr lang="fa-IR" dirty="0"/>
              <a:t> متصاعد نمی شود.</a:t>
            </a:r>
          </a:p>
          <a:p>
            <a:pPr lvl="1">
              <a:spcBef>
                <a:spcPts val="1200"/>
              </a:spcBef>
            </a:pPr>
            <a:r>
              <a:rPr lang="fa-IR" dirty="0" smtClean="0"/>
              <a:t>به </a:t>
            </a:r>
            <a:r>
              <a:rPr lang="fa-IR" dirty="0"/>
              <a:t>علت بسته بودن </a:t>
            </a:r>
            <a:r>
              <a:rPr lang="fa-IR" dirty="0" smtClean="0"/>
              <a:t>سیستم، </a:t>
            </a:r>
            <a:r>
              <a:rPr lang="fa-IR" dirty="0"/>
              <a:t>مصرف آب نسبت به </a:t>
            </a:r>
            <a:r>
              <a:rPr lang="fa-IR" dirty="0" smtClean="0"/>
              <a:t>فرآیند </a:t>
            </a:r>
            <a:r>
              <a:rPr lang="fa-IR" dirty="0"/>
              <a:t>ذوب کمتر می باشد.</a:t>
            </a:r>
          </a:p>
          <a:p>
            <a:pPr lvl="1">
              <a:spcBef>
                <a:spcPts val="1200"/>
              </a:spcBef>
            </a:pPr>
            <a:r>
              <a:rPr lang="fa-IR" dirty="0" smtClean="0"/>
              <a:t>به علت ساده بودن روش و تامین گرمای مورد نیاز فرایند توسط باکتری و واکنش های شیمیایی بسیار پایین می باشد، که بنابراین مصرف انرژی پایین است.</a:t>
            </a:r>
            <a:endParaRPr lang="fa-IR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1219200"/>
            <a:ext cx="838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000" b="1" dirty="0">
                <a:solidFill>
                  <a:srgbClr val="00617B"/>
                </a:solidFill>
                <a:ea typeface="Majalla UI"/>
                <a:cs typeface="B Titr" panose="00000700000000000000" pitchFamily="2" charset="-78"/>
              </a:rPr>
              <a:t>مزایای استفاده از فرآیند بایوتانک لیچینگ کنسانتره مس</a:t>
            </a:r>
            <a:r>
              <a:rPr lang="en-US" sz="2000" b="1" dirty="0">
                <a:solidFill>
                  <a:srgbClr val="00617B"/>
                </a:solidFill>
                <a:ea typeface="Majalla UI"/>
                <a:cs typeface="B Titr" panose="00000700000000000000" pitchFamily="2" charset="-78"/>
              </a:rPr>
              <a:t> </a:t>
            </a:r>
            <a:r>
              <a:rPr lang="fa-IR" sz="2000" b="1" dirty="0">
                <a:solidFill>
                  <a:srgbClr val="00617B"/>
                </a:solidFill>
                <a:ea typeface="Majalla UI"/>
                <a:cs typeface="B Titr" panose="00000700000000000000" pitchFamily="2" charset="-78"/>
              </a:rPr>
              <a:t>در مقايسه با </a:t>
            </a:r>
            <a:r>
              <a:rPr lang="fa-IR" sz="2000" b="1" dirty="0" smtClean="0">
                <a:solidFill>
                  <a:srgbClr val="00617B"/>
                </a:solidFill>
                <a:ea typeface="Majalla UI"/>
                <a:cs typeface="B Titr" panose="00000700000000000000" pitchFamily="2" charset="-78"/>
              </a:rPr>
              <a:t>سایر روش ها:</a:t>
            </a:r>
            <a:endParaRPr lang="en-US" sz="2000" dirty="0">
              <a:cs typeface="B Titr" panose="000007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1" y="1828800"/>
            <a:ext cx="2166851" cy="121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355639"/>
            <a:ext cx="2166852" cy="121010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3"/>
          <a:stretch/>
        </p:blipFill>
        <p:spPr>
          <a:xfrm>
            <a:off x="457201" y="4873381"/>
            <a:ext cx="2166852" cy="1622806"/>
          </a:xfrm>
          <a:prstGeom prst="rect">
            <a:avLst/>
          </a:prstGeom>
        </p:spPr>
      </p:pic>
      <p:pic>
        <p:nvPicPr>
          <p:cNvPr id="12" name="Picture 7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50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nikvarz\Desktop\New folder (5)\mohit_zist_compressor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610600" cy="281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4192836"/>
            <a:ext cx="8610600" cy="252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6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334000"/>
            <a:ext cx="7391400" cy="1447800"/>
          </a:xfrm>
        </p:spPr>
        <p:txBody>
          <a:bodyPr>
            <a:noAutofit/>
          </a:bodyPr>
          <a:lstStyle/>
          <a:p>
            <a:pPr marL="342900" indent="-342900" algn="r"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fa-IR" sz="2000" b="1" kern="0" dirty="0">
                <a:solidFill>
                  <a:schemeClr val="tx1"/>
                </a:solidFill>
                <a:cs typeface="B Titr" pitchFamily="2" charset="-78"/>
              </a:rPr>
              <a:t/>
            </a:r>
            <a:br>
              <a:rPr lang="fa-IR" sz="2000" b="1" kern="0" dirty="0">
                <a:solidFill>
                  <a:schemeClr val="tx1"/>
                </a:solidFill>
                <a:cs typeface="B Titr" pitchFamily="2" charset="-78"/>
              </a:rPr>
            </a:br>
            <a:r>
              <a:rPr lang="fa-IR" sz="2000" b="1" kern="0" dirty="0" smtClean="0">
                <a:solidFill>
                  <a:schemeClr val="tx1"/>
                </a:solidFill>
                <a:cs typeface="B Titr" pitchFamily="2" charset="-78"/>
              </a:rPr>
              <a:t> </a:t>
            </a:r>
            <a:r>
              <a:rPr lang="fa-IR" sz="2000" b="1" kern="0" dirty="0">
                <a:solidFill>
                  <a:schemeClr val="tx1"/>
                </a:solidFill>
                <a:cs typeface="B Titr" pitchFamily="2" charset="-78"/>
              </a:rPr>
              <a:t/>
            </a:r>
            <a:br>
              <a:rPr lang="fa-IR" sz="2000" b="1" kern="0" dirty="0">
                <a:solidFill>
                  <a:schemeClr val="tx1"/>
                </a:solidFill>
                <a:cs typeface="B Titr" pitchFamily="2" charset="-78"/>
              </a:rPr>
            </a:br>
            <a:r>
              <a:rPr lang="fa-IR" sz="2400" b="1" kern="0" dirty="0">
                <a:solidFill>
                  <a:schemeClr val="tx1"/>
                </a:solidFill>
                <a:cs typeface="B Titr" pitchFamily="2" charset="-78"/>
              </a:rPr>
              <a:t/>
            </a:r>
            <a:br>
              <a:rPr lang="fa-IR" sz="2400" b="1" kern="0" dirty="0">
                <a:solidFill>
                  <a:schemeClr val="tx1"/>
                </a:solidFill>
                <a:cs typeface="B Titr" pitchFamily="2" charset="-78"/>
              </a:rPr>
            </a:br>
            <a:endParaRPr lang="en-US" sz="2400" b="1" dirty="0">
              <a:solidFill>
                <a:schemeClr val="tx1"/>
              </a:solidFill>
              <a:cs typeface="B Titr" pitchFamily="2" charset="-78"/>
            </a:endParaRPr>
          </a:p>
        </p:txBody>
      </p:sp>
      <p:sp>
        <p:nvSpPr>
          <p:cNvPr id="4" name="Rectangle 3"/>
          <p:cNvSpPr txBox="1">
            <a:spLocks noGrp="1" noChangeArrowheads="1"/>
          </p:cNvSpPr>
          <p:nvPr>
            <p:ph idx="1"/>
          </p:nvPr>
        </p:nvSpPr>
        <p:spPr bwMode="auto">
          <a:xfrm>
            <a:off x="3152775" y="1752600"/>
            <a:ext cx="6096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0" indent="0" algn="ctr" eaLnBrk="0" hangingPunct="0">
              <a:buNone/>
              <a:defRPr/>
            </a:pPr>
            <a:r>
              <a:rPr lang="fa-IR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ajalla UI"/>
                <a:cs typeface="B Mitra" pitchFamily="2" charset="-78"/>
              </a:rPr>
              <a:t>شرکت بابک مس  ایرانیان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38600" y="2819400"/>
            <a:ext cx="4572000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eaLnBrk="0" hangingPunct="0">
              <a:defRPr/>
            </a:pPr>
            <a:endParaRPr lang="fa-IR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ajalla UI"/>
              <a:cs typeface="B Mitra" pitchFamily="2" charset="-78"/>
            </a:endParaRPr>
          </a:p>
          <a:p>
            <a:pPr algn="ctr" eaLnBrk="0" hangingPunct="0">
              <a:defRPr/>
            </a:pPr>
            <a:r>
              <a:rPr lang="fa-IR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Majalla UI"/>
                <a:cs typeface="B Mitra" pitchFamily="2" charset="-78"/>
              </a:rPr>
              <a:t>کارخانه تولید کاتد مس به روش بایو تانک لیچینگ</a:t>
            </a:r>
            <a:endParaRPr lang="fa-IR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Majalla UI"/>
              <a:cs typeface="B Mitra" pitchFamily="2" charset="-78"/>
            </a:endParaRPr>
          </a:p>
          <a:p>
            <a:endParaRPr lang="fa-IR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486275" y="914400"/>
            <a:ext cx="34290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fa-IR" sz="2400" dirty="0" smtClean="0">
                <a:cs typeface="B Titr" pitchFamily="2" charset="-78"/>
              </a:rPr>
              <a:t>بسم الله الرحمن الرحیم </a:t>
            </a:r>
            <a:endParaRPr lang="fa-IR" sz="2400" dirty="0">
              <a:cs typeface="B Titr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7011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1017" y="1527175"/>
            <a:ext cx="9132983" cy="4797425"/>
          </a:xfrm>
          <a:prstGeom prst="rect">
            <a:avLst/>
          </a:prstGeom>
        </p:spPr>
        <p:txBody>
          <a:bodyPr/>
          <a:lstStyle>
            <a:lvl1pPr marL="274320" indent="-274320" algn="r" rtl="1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r" rtl="1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r" rtl="1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r" rtl="1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r" rtl="1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rtl="1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a-IR" altLang="fa-IR" sz="2400" dirty="0" smtClean="0">
              <a:cs typeface="B Zar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15108" y="4898440"/>
            <a:ext cx="7924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a-IR" sz="2000" dirty="0">
                <a:cs typeface="B Nazanin" panose="00000400000000000000" pitchFamily="2" charset="-78"/>
              </a:rPr>
              <a:t>شرکت بابک مس ایرانیان از زیر مجموعه های شرکت مادر تخصصی ( هلدینگ ) توسعه معادن و صنایع معدنی خاورمیانه میدکو ( سهامی عام ) بوده که جهت سرمایه گذاری در صنعت مس در تاریخ </a:t>
            </a:r>
            <a:r>
              <a:rPr lang="fa-IR" sz="2000" dirty="0" smtClean="0">
                <a:cs typeface="B Nazanin" panose="00000400000000000000" pitchFamily="2" charset="-78"/>
              </a:rPr>
              <a:t>04/23/ </a:t>
            </a:r>
            <a:r>
              <a:rPr lang="fa-IR" sz="2000" dirty="0">
                <a:cs typeface="B Nazanin" panose="00000400000000000000" pitchFamily="2" charset="-78"/>
              </a:rPr>
              <a:t>1389 تحت شماره 379679 ، با سرمایه ای بالغ بر 10 میلیارد ریال در اداره ثبت شرکتهای استان تهران به ثبت رسیده است و </a:t>
            </a:r>
            <a:r>
              <a:rPr lang="fa-IR" sz="2000" dirty="0" smtClean="0">
                <a:cs typeface="B Nazanin" panose="00000400000000000000" pitchFamily="2" charset="-78"/>
              </a:rPr>
              <a:t>حجم سرمایه فعلی </a:t>
            </a:r>
            <a:r>
              <a:rPr lang="fa-IR" sz="2000" dirty="0">
                <a:cs typeface="B Nazanin" panose="00000400000000000000" pitchFamily="2" charset="-78"/>
              </a:rPr>
              <a:t>شرکت بالغ بر 2000 میلیارد </a:t>
            </a:r>
            <a:r>
              <a:rPr lang="fa-IR" sz="2000" dirty="0" smtClean="0">
                <a:cs typeface="B Nazanin" panose="00000400000000000000" pitchFamily="2" charset="-78"/>
              </a:rPr>
              <a:t>تومان می باشد.        </a:t>
            </a:r>
            <a:endParaRPr lang="fa-IR" sz="2000" dirty="0"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1733" r="-518" b="14940"/>
          <a:stretch/>
        </p:blipFill>
        <p:spPr>
          <a:xfrm>
            <a:off x="615108" y="1357823"/>
            <a:ext cx="8023082" cy="3371265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0667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11017" y="1527175"/>
            <a:ext cx="9132983" cy="4797425"/>
          </a:xfrm>
          <a:prstGeom prst="rect">
            <a:avLst/>
          </a:prstGeom>
        </p:spPr>
        <p:txBody>
          <a:bodyPr/>
          <a:lstStyle>
            <a:lvl1pPr marL="274320" indent="-274320" algn="r" rtl="1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r" rtl="1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r" rtl="1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r" rtl="1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r" rtl="1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rtl="1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fa-IR" altLang="fa-IR" sz="2400" dirty="0" smtClean="0">
              <a:cs typeface="B Zar" panose="00000400000000000000" pitchFamily="2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697592" y="1219200"/>
            <a:ext cx="6059899" cy="5124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a-IR" dirty="0" smtClean="0">
                <a:cs typeface="B Titr" panose="00000700000000000000" pitchFamily="2" charset="-78"/>
              </a:rPr>
              <a:t>موضوع </a:t>
            </a:r>
            <a:r>
              <a:rPr lang="fa-IR" dirty="0">
                <a:cs typeface="B Titr" panose="00000700000000000000" pitchFamily="2" charset="-78"/>
              </a:rPr>
              <a:t>فعالیت شرکت </a:t>
            </a:r>
            <a:r>
              <a:rPr lang="fa-IR" dirty="0" smtClean="0">
                <a:cs typeface="B Titr" panose="00000700000000000000" pitchFamily="2" charset="-78"/>
              </a:rPr>
              <a:t>: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fa-IR" dirty="0" smtClean="0">
                <a:cs typeface="B Nazanin" panose="00000400000000000000" pitchFamily="2" charset="-78"/>
              </a:rPr>
              <a:t>پی </a:t>
            </a:r>
            <a:r>
              <a:rPr lang="fa-IR" dirty="0">
                <a:cs typeface="B Nazanin" panose="00000400000000000000" pitchFamily="2" charset="-78"/>
              </a:rPr>
              <a:t>جویی ، اکتشافات ، طراحی ، تجهیز و استخراج از معادن </a:t>
            </a:r>
            <a:r>
              <a:rPr lang="fa-IR" dirty="0" smtClean="0">
                <a:cs typeface="B Nazanin" panose="00000400000000000000" pitchFamily="2" charset="-78"/>
              </a:rPr>
              <a:t>مس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fa-IR" dirty="0" smtClean="0">
                <a:cs typeface="B Nazanin" panose="00000400000000000000" pitchFamily="2" charset="-78"/>
              </a:rPr>
              <a:t>ایجاد </a:t>
            </a:r>
            <a:r>
              <a:rPr lang="fa-IR" dirty="0">
                <a:cs typeface="B Nazanin" panose="00000400000000000000" pitchFamily="2" charset="-78"/>
              </a:rPr>
              <a:t>، راه اندازی و بهره برداری کارخانجات فرآوری مس و واحدهای </a:t>
            </a:r>
            <a:r>
              <a:rPr lang="fa-IR" dirty="0" smtClean="0">
                <a:cs typeface="B Nazanin" panose="00000400000000000000" pitchFamily="2" charset="-78"/>
              </a:rPr>
              <a:t>مربوطه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fa-IR" dirty="0" smtClean="0">
                <a:cs typeface="B Nazanin" panose="00000400000000000000" pitchFamily="2" charset="-78"/>
              </a:rPr>
              <a:t>انجام </a:t>
            </a:r>
            <a:r>
              <a:rPr lang="fa-IR" dirty="0">
                <a:cs typeface="B Nazanin" panose="00000400000000000000" pitchFamily="2" charset="-78"/>
              </a:rPr>
              <a:t>عملیات فرآوری مس با روشهای </a:t>
            </a:r>
            <a:r>
              <a:rPr lang="fa-IR" dirty="0" smtClean="0">
                <a:cs typeface="B Nazanin" panose="00000400000000000000" pitchFamily="2" charset="-78"/>
              </a:rPr>
              <a:t>مختلف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fa-IR" dirty="0" smtClean="0">
                <a:cs typeface="B Nazanin" panose="00000400000000000000" pitchFamily="2" charset="-78"/>
              </a:rPr>
              <a:t>احداث </a:t>
            </a:r>
            <a:r>
              <a:rPr lang="fa-IR" dirty="0">
                <a:cs typeface="B Nazanin" panose="00000400000000000000" pitchFamily="2" charset="-78"/>
              </a:rPr>
              <a:t>واحدهای مربوطه و صنایع وابسته و توسعه هر چه بیشتر و بهینه صنعت </a:t>
            </a:r>
            <a:r>
              <a:rPr lang="fa-IR" dirty="0" smtClean="0">
                <a:cs typeface="B Nazanin" panose="00000400000000000000" pitchFamily="2" charset="-78"/>
              </a:rPr>
              <a:t>مس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fa-IR" dirty="0" smtClean="0">
                <a:cs typeface="B Nazanin" panose="00000400000000000000" pitchFamily="2" charset="-78"/>
              </a:rPr>
              <a:t>انجام </a:t>
            </a:r>
            <a:r>
              <a:rPr lang="fa-IR" dirty="0">
                <a:cs typeface="B Nazanin" panose="00000400000000000000" pitchFamily="2" charset="-78"/>
              </a:rPr>
              <a:t>هر گونه عملیات پیمانکاری مشتمل بر مشاوره ، پیمان مدیریت ، ارائه خدمات مهندسی در داخل و خارج از کشور که مرتبط با معدن و صنایع </a:t>
            </a:r>
            <a:r>
              <a:rPr lang="fa-IR" dirty="0" smtClean="0">
                <a:cs typeface="B Nazanin" panose="00000400000000000000" pitchFamily="2" charset="-78"/>
              </a:rPr>
              <a:t>باشد.</a:t>
            </a:r>
          </a:p>
          <a:p>
            <a:pPr marL="457200" indent="-457200" algn="just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fa-IR" dirty="0" smtClean="0">
                <a:cs typeface="B Nazanin" panose="00000400000000000000" pitchFamily="2" charset="-78"/>
              </a:rPr>
              <a:t>انجام </a:t>
            </a:r>
            <a:r>
              <a:rPr lang="fa-IR" dirty="0">
                <a:cs typeface="B Nazanin" panose="00000400000000000000" pitchFamily="2" charset="-78"/>
              </a:rPr>
              <a:t>کلیه فعالیت های بازرگانی اعم از خرید و فروش کالاهای وارداتی و صادراتی مجاز ، تجهیزات، محصولات ، مواد و مصالح مربوط به معدن و صنایع </a:t>
            </a:r>
            <a:r>
              <a:rPr lang="fa-IR" dirty="0" smtClean="0">
                <a:cs typeface="B Nazanin" panose="00000400000000000000" pitchFamily="2" charset="-78"/>
              </a:rPr>
              <a:t>معدنی.</a:t>
            </a:r>
            <a:endParaRPr lang="fa-IR" dirty="0"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1581205"/>
            <a:ext cx="2099011" cy="11619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96" y="2874417"/>
            <a:ext cx="2099011" cy="8739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503"/>
          <a:stretch/>
        </p:blipFill>
        <p:spPr>
          <a:xfrm>
            <a:off x="305717" y="5310878"/>
            <a:ext cx="2099011" cy="101372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11733" r="-518" b="14940"/>
          <a:stretch/>
        </p:blipFill>
        <p:spPr>
          <a:xfrm>
            <a:off x="304799" y="3748389"/>
            <a:ext cx="2099011" cy="134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96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5" t="6676"/>
          <a:stretch/>
        </p:blipFill>
        <p:spPr>
          <a:xfrm>
            <a:off x="-4590" y="1066800"/>
            <a:ext cx="9144000" cy="5791200"/>
          </a:xfrm>
          <a:prstGeom prst="rect">
            <a:avLst/>
          </a:prstGeom>
        </p:spPr>
      </p:pic>
      <p:sp>
        <p:nvSpPr>
          <p:cNvPr id="3" name="Content Placeholder 2"/>
          <p:cNvSpPr txBox="1">
            <a:spLocks/>
          </p:cNvSpPr>
          <p:nvPr/>
        </p:nvSpPr>
        <p:spPr>
          <a:xfrm>
            <a:off x="152400" y="1335087"/>
            <a:ext cx="8682210" cy="5254625"/>
          </a:xfrm>
          <a:prstGeom prst="rect">
            <a:avLst/>
          </a:prstGeom>
        </p:spPr>
        <p:txBody>
          <a:bodyPr/>
          <a:lstStyle>
            <a:lvl1pPr marL="274320" indent="-274320" algn="r" rtl="1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46888" algn="r" rtl="1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46888" algn="r" rtl="1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210312" algn="r" rtl="1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210312" algn="r" rtl="1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210312" algn="r" rtl="1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r" rtl="1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r" rtl="1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fa-IR" altLang="fa-IR" b="1" dirty="0">
                <a:cs typeface="B Titr" panose="00000700000000000000" pitchFamily="2" charset="-78"/>
              </a:rPr>
              <a:t>کارخانه </a:t>
            </a:r>
            <a:r>
              <a:rPr lang="fa-IR" altLang="fa-IR" b="1" dirty="0" smtClean="0">
                <a:cs typeface="B Titr" panose="00000700000000000000" pitchFamily="2" charset="-78"/>
              </a:rPr>
              <a:t>های راه </a:t>
            </a:r>
            <a:r>
              <a:rPr lang="fa-IR" altLang="fa-IR" b="1" dirty="0">
                <a:cs typeface="B Titr" panose="00000700000000000000" pitchFamily="2" charset="-78"/>
              </a:rPr>
              <a:t>اندازی </a:t>
            </a:r>
            <a:r>
              <a:rPr lang="fa-IR" altLang="fa-IR" b="1" dirty="0" smtClean="0">
                <a:cs typeface="B Titr" panose="00000700000000000000" pitchFamily="2" charset="-78"/>
              </a:rPr>
              <a:t>شده:</a:t>
            </a:r>
            <a:endParaRPr lang="fa-IR" altLang="fa-IR" dirty="0">
              <a:cs typeface="B Titr" panose="00000700000000000000" pitchFamily="2" charset="-78"/>
            </a:endParaRPr>
          </a:p>
          <a:p>
            <a:pPr algn="just">
              <a:lnSpc>
                <a:spcPct val="150000"/>
              </a:lnSpc>
              <a:buClrTx/>
            </a:pPr>
            <a:r>
              <a:rPr lang="fa-IR" altLang="fa-IR" b="1" dirty="0" smtClean="0">
                <a:cs typeface="B Nazanin" panose="00000400000000000000" pitchFamily="2" charset="-78"/>
              </a:rPr>
              <a:t>کارخانه </a:t>
            </a:r>
            <a:r>
              <a:rPr lang="fa-IR" altLang="fa-IR" b="1" dirty="0">
                <a:cs typeface="B Nazanin" panose="00000400000000000000" pitchFamily="2" charset="-78"/>
              </a:rPr>
              <a:t>تولید لوله مسی باظرفیت 12000 تن در </a:t>
            </a:r>
            <a:r>
              <a:rPr lang="fa-IR" altLang="fa-IR" b="1" dirty="0" smtClean="0">
                <a:cs typeface="B Nazanin" panose="00000400000000000000" pitchFamily="2" charset="-78"/>
              </a:rPr>
              <a:t>سال: </a:t>
            </a:r>
            <a:r>
              <a:rPr lang="fa-IR" altLang="fa-IR" dirty="0" smtClean="0">
                <a:cs typeface="B Nazanin" panose="00000400000000000000" pitchFamily="2" charset="-78"/>
              </a:rPr>
              <a:t>شرکت </a:t>
            </a:r>
            <a:r>
              <a:rPr lang="fa-IR" altLang="fa-IR" dirty="0">
                <a:cs typeface="B Nazanin" panose="00000400000000000000" pitchFamily="2" charset="-78"/>
              </a:rPr>
              <a:t>بابک مس ایرانیان مفتخر </a:t>
            </a:r>
            <a:r>
              <a:rPr lang="fa-IR" altLang="fa-IR" dirty="0" smtClean="0">
                <a:cs typeface="B Nazanin" panose="00000400000000000000" pitchFamily="2" charset="-78"/>
              </a:rPr>
              <a:t>است که از </a:t>
            </a:r>
            <a:r>
              <a:rPr lang="fa-IR" altLang="fa-IR" dirty="0">
                <a:cs typeface="B Nazanin" panose="00000400000000000000" pitchFamily="2" charset="-78"/>
              </a:rPr>
              <a:t>جدید ترین تکنولوژی روز دنیا در تولید لوله مسی به </a:t>
            </a:r>
            <a:r>
              <a:rPr lang="fa-IR" altLang="fa-IR" dirty="0" smtClean="0">
                <a:cs typeface="B Nazanin" panose="00000400000000000000" pitchFamily="2" charset="-78"/>
              </a:rPr>
              <a:t>روش</a:t>
            </a:r>
            <a:r>
              <a:rPr lang="en-US" altLang="fa-IR" dirty="0" smtClean="0">
                <a:cs typeface="B Nazanin" panose="00000400000000000000" pitchFamily="2" charset="-78"/>
              </a:rPr>
              <a:t>CAST </a:t>
            </a:r>
            <a:r>
              <a:rPr lang="en-US" altLang="fa-IR" dirty="0">
                <a:cs typeface="B Nazanin" panose="00000400000000000000" pitchFamily="2" charset="-78"/>
              </a:rPr>
              <a:t>&amp; </a:t>
            </a:r>
            <a:r>
              <a:rPr lang="en-US" altLang="fa-IR" dirty="0" smtClean="0">
                <a:cs typeface="B Nazanin" panose="00000400000000000000" pitchFamily="2" charset="-78"/>
              </a:rPr>
              <a:t>DRAW</a:t>
            </a:r>
            <a:r>
              <a:rPr lang="fa-IR" altLang="fa-IR" dirty="0" smtClean="0">
                <a:cs typeface="B Nazanin" panose="00000400000000000000" pitchFamily="2" charset="-78"/>
              </a:rPr>
              <a:t> (چهارمین </a:t>
            </a:r>
            <a:r>
              <a:rPr lang="fa-IR" altLang="fa-IR" dirty="0">
                <a:cs typeface="B Nazanin" panose="00000400000000000000" pitchFamily="2" charset="-78"/>
              </a:rPr>
              <a:t>خط راه اندازی شده در </a:t>
            </a:r>
            <a:r>
              <a:rPr lang="fa-IR" altLang="fa-IR" dirty="0" smtClean="0">
                <a:cs typeface="B Nazanin" panose="00000400000000000000" pitchFamily="2" charset="-78"/>
              </a:rPr>
              <a:t>دنیا) بهره برده است.</a:t>
            </a:r>
          </a:p>
          <a:p>
            <a:pPr algn="just">
              <a:lnSpc>
                <a:spcPct val="150000"/>
              </a:lnSpc>
              <a:buClrTx/>
            </a:pPr>
            <a:r>
              <a:rPr lang="fa-IR" altLang="fa-IR" b="1" dirty="0">
                <a:cs typeface="B Nazanin" panose="00000400000000000000" pitchFamily="2" charset="-78"/>
              </a:rPr>
              <a:t>کارخانه کاتد با ظرفیت </a:t>
            </a:r>
            <a:r>
              <a:rPr lang="fa-IR" altLang="fa-IR" b="1" dirty="0" smtClean="0">
                <a:cs typeface="B Nazanin" panose="00000400000000000000" pitchFamily="2" charset="-78"/>
              </a:rPr>
              <a:t>50000 تن </a:t>
            </a:r>
            <a:r>
              <a:rPr lang="fa-IR" altLang="fa-IR" b="1" dirty="0">
                <a:cs typeface="B Nazanin" panose="00000400000000000000" pitchFamily="2" charset="-78"/>
              </a:rPr>
              <a:t>مس کاتدی </a:t>
            </a:r>
            <a:r>
              <a:rPr lang="fa-IR" altLang="fa-IR" b="1" dirty="0" smtClean="0">
                <a:cs typeface="B Nazanin" panose="00000400000000000000" pitchFamily="2" charset="-78"/>
              </a:rPr>
              <a:t>درسال: </a:t>
            </a:r>
            <a:r>
              <a:rPr lang="fa-IR" altLang="fa-IR" dirty="0" smtClean="0">
                <a:cs typeface="B Nazanin" panose="00000400000000000000" pitchFamily="2" charset="-78"/>
              </a:rPr>
              <a:t>با </a:t>
            </a:r>
            <a:r>
              <a:rPr lang="fa-IR" altLang="fa-IR" dirty="0">
                <a:cs typeface="B Nazanin" panose="00000400000000000000" pitchFamily="2" charset="-78"/>
              </a:rPr>
              <a:t>پیشرفته ترین تکنولوژی تولید کاتد در دنیا به روش </a:t>
            </a:r>
            <a:r>
              <a:rPr lang="fa-IR" altLang="fa-IR" dirty="0" smtClean="0">
                <a:cs typeface="B Nazanin" panose="00000400000000000000" pitchFamily="2" charset="-78"/>
              </a:rPr>
              <a:t>بایوتانک لیچینگ (اولین </a:t>
            </a:r>
            <a:r>
              <a:rPr lang="fa-IR" altLang="fa-IR" dirty="0">
                <a:cs typeface="B Nazanin" panose="00000400000000000000" pitchFamily="2" charset="-78"/>
              </a:rPr>
              <a:t>خط راه اندازی </a:t>
            </a:r>
            <a:r>
              <a:rPr lang="fa-IR" altLang="fa-IR" dirty="0" smtClean="0">
                <a:cs typeface="B Nazanin" panose="00000400000000000000" pitchFamily="2" charset="-78"/>
              </a:rPr>
              <a:t>شده</a:t>
            </a:r>
            <a:r>
              <a:rPr lang="fa-IR" altLang="fa-IR" dirty="0">
                <a:cs typeface="B Nazanin" panose="00000400000000000000" pitchFamily="2" charset="-78"/>
              </a:rPr>
              <a:t> در دنیا</a:t>
            </a:r>
            <a:r>
              <a:rPr lang="fa-IR" altLang="fa-IR" dirty="0" smtClean="0">
                <a:cs typeface="B Nazanin" panose="00000400000000000000" pitchFamily="2" charset="-78"/>
              </a:rPr>
              <a:t> </a:t>
            </a:r>
            <a:r>
              <a:rPr lang="fa-IR" altLang="fa-IR" dirty="0">
                <a:cs typeface="B Nazanin" panose="00000400000000000000" pitchFamily="2" charset="-78"/>
              </a:rPr>
              <a:t>به این </a:t>
            </a:r>
            <a:r>
              <a:rPr lang="fa-IR" altLang="fa-IR" dirty="0" smtClean="0">
                <a:cs typeface="B Nazanin" panose="00000400000000000000" pitchFamily="2" charset="-78"/>
              </a:rPr>
              <a:t>روش) </a:t>
            </a:r>
            <a:r>
              <a:rPr lang="fa-IR" altLang="fa-IR" dirty="0">
                <a:cs typeface="B Nazanin" panose="00000400000000000000" pitchFamily="2" charset="-78"/>
              </a:rPr>
              <a:t>در تولید محصولات خود استفاده نموده تا گامی بلند در راستای استقلال و آبادانی کشور عزیزمان "جمهوری اسلامی ایران " بر </a:t>
            </a:r>
            <a:r>
              <a:rPr lang="fa-IR" altLang="fa-IR" dirty="0" smtClean="0">
                <a:cs typeface="B Nazanin" panose="00000400000000000000" pitchFamily="2" charset="-78"/>
              </a:rPr>
              <a:t>دارد.</a:t>
            </a:r>
            <a:endParaRPr lang="fa-IR" altLang="fa-IR" dirty="0">
              <a:cs typeface="B Nazanin" panose="00000400000000000000" pitchFamily="2" charset="-78"/>
            </a:endParaRP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294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 txBox="1">
            <a:spLocks/>
          </p:cNvSpPr>
          <p:nvPr/>
        </p:nvSpPr>
        <p:spPr>
          <a:xfrm>
            <a:off x="1066800" y="1143000"/>
            <a:ext cx="7608061" cy="49818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82296" marR="0" lvl="0" indent="0" algn="r" defTabSz="914400" rtl="1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lang="fa-IR" sz="2400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شرح فرآیند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B Titr" panose="00000700000000000000" pitchFamily="2" charset="-78"/>
              </a:rPr>
              <a:t> </a:t>
            </a:r>
            <a:r>
              <a:rPr lang="fa-IR" sz="2400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هیدرومتالورژی:</a:t>
            </a:r>
          </a:p>
          <a:p>
            <a:pPr marL="82296" marR="0" lvl="0" indent="0" algn="r" defTabSz="914400" rtl="1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Nazanin" panose="00000400000000000000" pitchFamily="2" charset="-78"/>
              </a:rPr>
              <a:t>سه مرحله اصلی در روشهای هیدرومتالورژیکی تولید مس عبارتند از:</a:t>
            </a:r>
          </a:p>
          <a:p>
            <a:pPr marL="273050" lvl="0" indent="-2730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Nazanin" panose="00000400000000000000" pitchFamily="2" charset="-78"/>
              </a:rPr>
              <a:t>انحلال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Leaching</a:t>
            </a: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Nazanin" panose="00000400000000000000" pitchFamily="2" charset="-78"/>
              </a:rPr>
              <a:t>)</a:t>
            </a:r>
          </a:p>
          <a:p>
            <a:pPr marL="273050" indent="-2730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Nazanin" panose="00000400000000000000" pitchFamily="2" charset="-78"/>
              </a:rPr>
              <a:t>استخراج با حلال آلي</a:t>
            </a:r>
            <a:r>
              <a:rPr lang="fa-IR" sz="2000" dirty="0">
                <a:cs typeface="B Nazanin" panose="00000400000000000000" pitchFamily="2" charset="-78"/>
              </a:rPr>
              <a:t>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solvent Extraction</a:t>
            </a:r>
            <a:r>
              <a:rPr lang="fa-IR" sz="2000" dirty="0">
                <a:cs typeface="B Nazanin" panose="00000400000000000000" pitchFamily="2" charset="-78"/>
              </a:rPr>
              <a:t>)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anose="00000400000000000000" pitchFamily="2" charset="-78"/>
            </a:endParaRPr>
          </a:p>
          <a:p>
            <a:pPr marL="273050" indent="-2730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0BD0D9"/>
              </a:buClr>
              <a:buSzPct val="95000"/>
              <a:buFont typeface="Arial" pitchFamily="34" charset="0"/>
              <a:buChar char="•"/>
              <a:defRPr/>
            </a:pPr>
            <a:r>
              <a:rPr kumimoji="0" lang="fa-IR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Nazanin" panose="00000400000000000000" pitchFamily="2" charset="-78"/>
              </a:rPr>
              <a:t>الكترووينينگ </a:t>
            </a:r>
            <a:r>
              <a:rPr lang="fa-IR" sz="2000" dirty="0">
                <a:cs typeface="B Nazanin" panose="00000400000000000000" pitchFamily="2" charset="-78"/>
              </a:rPr>
              <a:t>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Electrowinning</a:t>
            </a:r>
            <a:r>
              <a:rPr lang="fa-IR" sz="2000" dirty="0">
                <a:cs typeface="B Nazanin" panose="00000400000000000000" pitchFamily="2" charset="-78"/>
              </a:rPr>
              <a:t>)</a:t>
            </a:r>
            <a:endParaRPr kumimoji="0" lang="fa-IR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anose="00000400000000000000" pitchFamily="2" charset="-78"/>
            </a:endParaRPr>
          </a:p>
          <a:p>
            <a:pPr marL="82296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2  Nazanin" pitchFamily="2" charset="-78"/>
            </a:endParaRPr>
          </a:p>
          <a:p>
            <a:pPr marL="82296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2  Nazanin" pitchFamily="2" charset="-78"/>
            </a:endParaRPr>
          </a:p>
          <a:p>
            <a:pPr marL="82296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2  Nazanin" pitchFamily="2" charset="-78"/>
            </a:endParaRPr>
          </a:p>
          <a:p>
            <a:pPr marL="82296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2  Nazanin" pitchFamily="2" charset="-78"/>
            </a:endParaRPr>
          </a:p>
          <a:p>
            <a:pPr marL="82296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BD0D9"/>
              </a:buClr>
              <a:buSzPct val="95000"/>
              <a:buFont typeface="Wingdings 2" pitchFamily="18" charset="2"/>
              <a:buNone/>
              <a:tabLst/>
              <a:defRPr/>
            </a:pP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2  Nazanin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80" y="4180606"/>
            <a:ext cx="6943629" cy="1944216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39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219200" y="1066800"/>
            <a:ext cx="7620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rtl="1"/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فرآیند بایوتانک لیچینگ کنسانتره مس:</a:t>
            </a:r>
          </a:p>
          <a:p>
            <a:pPr algn="just" rtl="1"/>
            <a:endParaRPr lang="fa-IR" sz="4400" b="1" dirty="0">
              <a:solidFill>
                <a:srgbClr val="00617B"/>
              </a:solidFill>
              <a:ea typeface="Majalla UI"/>
              <a:cs typeface="B Mitra" pitchFamily="2" charset="-78"/>
            </a:endParaRPr>
          </a:p>
          <a:p>
            <a:pPr algn="just" rtl="1"/>
            <a:endParaRPr lang="fa-IR" sz="4400" b="1" dirty="0">
              <a:solidFill>
                <a:srgbClr val="00617B"/>
              </a:solidFill>
              <a:ea typeface="Majalla UI"/>
              <a:cs typeface="B Mitra" pitchFamily="2" charset="-78"/>
            </a:endParaRPr>
          </a:p>
          <a:p>
            <a:pPr marL="342900" indent="-342900" algn="ctr" rtl="1" eaLnBrk="0" hangingPunct="0">
              <a:spcBef>
                <a:spcPct val="20000"/>
              </a:spcBef>
              <a:defRPr/>
            </a:pPr>
            <a:endParaRPr lang="en-US" sz="4400" b="1" dirty="0">
              <a:solidFill>
                <a:srgbClr val="00617B"/>
              </a:solidFill>
              <a:ea typeface="Majalla UI"/>
              <a:cs typeface="B Mitra" pitchFamily="2" charset="-7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64550"/>
            <a:ext cx="8997924" cy="1143000"/>
          </a:xfrm>
          <a:prstGeom prst="rect">
            <a:avLst/>
          </a:prstGeom>
        </p:spPr>
        <p:txBody>
          <a:bodyPr>
            <a:normAutofit/>
          </a:bodyPr>
          <a:lstStyle>
            <a:lvl1pPr marL="365760" indent="-283464" algn="r" rtl="1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37744" algn="r" rtl="1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Char char="◦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86968" indent="-22860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Char char="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173736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876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907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0240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182880" algn="r" rtl="1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2296" indent="0" fontAlgn="auto">
              <a:lnSpc>
                <a:spcPct val="150000"/>
              </a:lnSpc>
              <a:spcAft>
                <a:spcPts val="0"/>
              </a:spcAft>
              <a:buNone/>
            </a:pPr>
            <a:r>
              <a:rPr lang="fa-IR" sz="2000" dirty="0">
                <a:cs typeface="B Nazanin" panose="00000400000000000000" pitchFamily="2" charset="-78"/>
              </a:rPr>
              <a:t>بيوليچينگ فرايندي است که توسط ميکروارگانيسمها، فلز از کانسنگ</a:t>
            </a:r>
            <a:r>
              <a:rPr lang="en-US" sz="2000" dirty="0">
                <a:cs typeface="B Nazanin" panose="00000400000000000000" pitchFamily="2" charset="-78"/>
              </a:rPr>
              <a:t> </a:t>
            </a:r>
            <a:r>
              <a:rPr lang="fa-IR" sz="2000" dirty="0">
                <a:cs typeface="B Nazanin" panose="00000400000000000000" pitchFamily="2" charset="-78"/>
              </a:rPr>
              <a:t>و کنسانتره مورد نظر استحصال مي شود.</a:t>
            </a:r>
          </a:p>
        </p:txBody>
      </p:sp>
      <p:pic>
        <p:nvPicPr>
          <p:cNvPr id="6" name="Picture 2" descr="C:\Users\manafi\Desktop\New folder (5)\bio-leaching-3-6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2971800"/>
            <a:ext cx="6019800" cy="273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ight Arrow 6"/>
          <p:cNvSpPr/>
          <p:nvPr/>
        </p:nvSpPr>
        <p:spPr>
          <a:xfrm>
            <a:off x="3657600" y="2133600"/>
            <a:ext cx="1008112" cy="152364"/>
          </a:xfrm>
          <a:prstGeom prst="rightArrow">
            <a:avLst/>
          </a:prstGeom>
          <a:solidFill>
            <a:srgbClr val="CC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00200" y="2057400"/>
            <a:ext cx="4392488" cy="3453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a-IR" sz="1600" b="1" dirty="0">
                <a:cs typeface="B Nazanin" panose="00000400000000000000" pitchFamily="2" charset="-78"/>
              </a:rPr>
              <a:t>فرم محلول آن                              فرم نامحلول فلز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438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Nazanin" pitchFamily="2" charset="-78"/>
              </a:rPr>
              <a:t>(سولفات فلزی ، مثل </a:t>
            </a:r>
            <a:r>
              <a:rPr lang="en-US" dirty="0">
                <a:cs typeface="B Nazanin" pitchFamily="2" charset="-78"/>
              </a:rPr>
              <a:t> Cuso</a:t>
            </a:r>
            <a:r>
              <a:rPr lang="en-US" sz="1000" dirty="0">
                <a:cs typeface="B Nazanin" pitchFamily="2" charset="-78"/>
              </a:rPr>
              <a:t>4</a:t>
            </a:r>
            <a:r>
              <a:rPr lang="fa-IR" dirty="0">
                <a:cs typeface="B Nazanin" pitchFamily="2" charset="-78"/>
              </a:rPr>
              <a:t>)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400" y="24384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cs typeface="B Nazanin" pitchFamily="2" charset="-78"/>
              </a:rPr>
              <a:t>(سولفید فلزی ، مثل </a:t>
            </a:r>
            <a:r>
              <a:rPr lang="en-US" dirty="0">
                <a:cs typeface="B Nazanin" pitchFamily="2" charset="-78"/>
              </a:rPr>
              <a:t> CuFeS</a:t>
            </a:r>
            <a:r>
              <a:rPr lang="en-US" sz="1000" dirty="0">
                <a:cs typeface="B Nazanin" pitchFamily="2" charset="-78"/>
              </a:rPr>
              <a:t>2</a:t>
            </a:r>
            <a:r>
              <a:rPr lang="fa-IR" dirty="0">
                <a:cs typeface="B Nazanin" pitchFamily="2" charset="-78"/>
              </a:rPr>
              <a:t>)</a:t>
            </a:r>
            <a:endParaRPr lang="en-US" dirty="0">
              <a:cs typeface="B Nazanin" pitchFamily="2" charset="-78"/>
            </a:endParaRPr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738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90600" y="1143000"/>
            <a:ext cx="762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296" algn="r" rtl="1" eaLnBrk="0" hangingPunct="0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مر حله انحلال</a:t>
            </a:r>
            <a:r>
              <a:rPr lang="en-US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 </a:t>
            </a:r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- مکانیسم بیو لیچینگ:</a:t>
            </a:r>
          </a:p>
          <a:p>
            <a:r>
              <a:rPr lang="fa-IR" dirty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90600" y="1676400"/>
            <a:ext cx="739140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دو مکانیسم برجسته برای روش بایولیچینگ وجود دارد:</a:t>
            </a:r>
          </a:p>
          <a:p>
            <a:pPr lvl="1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مکانیسم مستقیم:</a:t>
            </a:r>
          </a:p>
          <a:p>
            <a:pPr algn="r" rtl="1">
              <a:lnSpc>
                <a:spcPct val="150000"/>
              </a:lnSpc>
            </a:pPr>
            <a:r>
              <a:rPr lang="en-US" sz="2000" dirty="0">
                <a:cs typeface="B Nazanin" pitchFamily="2" charset="-78"/>
              </a:rPr>
              <a:t>	</a:t>
            </a:r>
            <a:r>
              <a:rPr lang="fa-IR" sz="2000" dirty="0">
                <a:cs typeface="B Nazanin" pitchFamily="2" charset="-78"/>
              </a:rPr>
              <a:t>در این مکانیسم میکروارگانیسم ها وظیفه انحلال ماده معدنی را دارند که مستقیماً </a:t>
            </a:r>
            <a:r>
              <a:rPr lang="en-US" sz="2000" dirty="0">
                <a:cs typeface="B Nazanin" pitchFamily="2" charset="-78"/>
              </a:rPr>
              <a:t>	</a:t>
            </a:r>
            <a:r>
              <a:rPr lang="fa-IR" sz="2000" dirty="0">
                <a:cs typeface="B Nazanin" pitchFamily="2" charset="-78"/>
              </a:rPr>
              <a:t>با سطح ماده معدنی واکنش و سرعت انحلال را افزایش می دهند.</a:t>
            </a:r>
          </a:p>
          <a:p>
            <a:pPr lvl="1"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fa-IR" b="1" dirty="0">
                <a:solidFill>
                  <a:srgbClr val="00617B"/>
                </a:solidFill>
                <a:ea typeface="Majalla UI"/>
                <a:cs typeface="B Nazanin" pitchFamily="2" charset="-78"/>
              </a:rPr>
              <a:t>مکانیسم غیر مستقیم :</a:t>
            </a:r>
          </a:p>
          <a:p>
            <a:pPr algn="r" rtl="1">
              <a:lnSpc>
                <a:spcPct val="150000"/>
              </a:lnSpc>
            </a:pPr>
            <a:r>
              <a:rPr lang="en-US" sz="2000" dirty="0">
                <a:cs typeface="B Nazanin" pitchFamily="2" charset="-78"/>
              </a:rPr>
              <a:t>	</a:t>
            </a:r>
            <a:r>
              <a:rPr lang="fa-IR" sz="2000" dirty="0">
                <a:cs typeface="B Nazanin" pitchFamily="2" charset="-78"/>
              </a:rPr>
              <a:t>در این مکانیسم توسط فعالیت باکتری ، یون فرو به یون فریک اکسید می شود. </a:t>
            </a:r>
            <a:r>
              <a:rPr lang="en-US" sz="2000" dirty="0">
                <a:cs typeface="B Nazanin" pitchFamily="2" charset="-78"/>
              </a:rPr>
              <a:t>	</a:t>
            </a:r>
            <a:r>
              <a:rPr lang="fa-IR" sz="2000" dirty="0">
                <a:cs typeface="B Nazanin" pitchFamily="2" charset="-78"/>
              </a:rPr>
              <a:t>سپس یون فریک حاصل، باعث اکسایش  کانه سولفیدی می گردد.</a:t>
            </a:r>
            <a:endParaRPr lang="en-US" sz="2000" dirty="0">
              <a:cs typeface="B Nazanin" pitchFamily="2" charset="-78"/>
            </a:endParaRPr>
          </a:p>
        </p:txBody>
      </p:sp>
      <p:pic>
        <p:nvPicPr>
          <p:cNvPr id="6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2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914400" y="1066800"/>
            <a:ext cx="799492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 fontAlgn="auto">
              <a:spcAft>
                <a:spcPts val="0"/>
              </a:spcAft>
              <a:buNone/>
              <a:defRPr/>
            </a:pPr>
            <a:r>
              <a:rPr lang="ar-SA" sz="2000" b="1" dirty="0">
                <a:solidFill>
                  <a:srgbClr val="00617B"/>
                </a:solidFill>
                <a:latin typeface="Arial" pitchFamily="34" charset="0"/>
                <a:ea typeface="Majalla UI"/>
                <a:cs typeface="B Nazanin" pitchFamily="2" charset="-78"/>
              </a:rPr>
              <a:t>زيستگاه ميكروارگانيسمهاي موثر در بيوليچينگ</a:t>
            </a:r>
            <a:r>
              <a:rPr lang="fa-IR" sz="2000" b="1" dirty="0">
                <a:solidFill>
                  <a:srgbClr val="00617B"/>
                </a:solidFill>
                <a:latin typeface="Arial" pitchFamily="34" charset="0"/>
                <a:ea typeface="Majalla UI"/>
                <a:cs typeface="B Nazanin" pitchFamily="2" charset="-78"/>
              </a:rPr>
              <a:t>:</a:t>
            </a:r>
          </a:p>
          <a:p>
            <a:pPr marL="0" indent="0" algn="r" defTabSz="914400" rtl="1" fontAlgn="auto">
              <a:spcAft>
                <a:spcPts val="0"/>
              </a:spcAft>
              <a:buNone/>
              <a:defRPr/>
            </a:pPr>
            <a:endParaRPr lang="fa-IR" sz="2600" b="1" i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Homa" panose="00000400000000000000" pitchFamily="2" charset="-78"/>
            </a:endParaRPr>
          </a:p>
          <a:p>
            <a:pPr marL="0" indent="0" algn="r" defTabSz="914400" rtl="1" fontAlgn="auto">
              <a:spcAft>
                <a:spcPts val="0"/>
              </a:spcAft>
              <a:buNone/>
              <a:defRPr/>
            </a:pPr>
            <a:endParaRPr lang="en-US" sz="2600" dirty="0"/>
          </a:p>
        </p:txBody>
      </p:sp>
      <p:pic>
        <p:nvPicPr>
          <p:cNvPr id="4" name="Picture 2" descr="Image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447800"/>
            <a:ext cx="3904211" cy="26028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Image:Acid streamers Cae Coch pyrite mine Wales 2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1447800"/>
            <a:ext cx="2722357" cy="3268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687247"/>
              </p:ext>
            </p:extLst>
          </p:nvPr>
        </p:nvGraphicFramePr>
        <p:xfrm>
          <a:off x="5334000" y="4419600"/>
          <a:ext cx="2979722" cy="22172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Photo Editor Photo" r:id="rId6" imgW="4048690" imgH="2781688" progId="">
                  <p:embed/>
                </p:oleObj>
              </mc:Choice>
              <mc:Fallback>
                <p:oleObj name="Photo Editor Photo" r:id="rId6" imgW="4048690" imgH="278168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4419600"/>
                        <a:ext cx="2979722" cy="22172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4114800" y="4114800"/>
            <a:ext cx="411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ar-SA" sz="1400" b="1" dirty="0">
                <a:latin typeface="Times New Roman" pitchFamily="18" charset="0"/>
                <a:cs typeface="B Nazanin" panose="00000400000000000000" pitchFamily="2" charset="-78"/>
              </a:rPr>
              <a:t>آبهاي جاري معادن</a:t>
            </a:r>
            <a:endParaRPr lang="en-US" sz="1400" b="1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4800600"/>
            <a:ext cx="3276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rtl="1" eaLnBrk="0" hangingPunct="0"/>
            <a:r>
              <a:rPr lang="ar-SA" sz="1400" b="1" dirty="0">
                <a:latin typeface="Times New Roman" pitchFamily="18" charset="0"/>
                <a:cs typeface="B Nazanin" panose="00000400000000000000" pitchFamily="2" charset="-78"/>
              </a:rPr>
              <a:t>محيطهاي اسيدي غني از فلزات</a:t>
            </a:r>
            <a:endParaRPr lang="en-US" sz="1400" b="1" dirty="0">
              <a:latin typeface="Times New Roman" pitchFamily="18" charset="0"/>
              <a:cs typeface="B Nazanin" panose="00000400000000000000" pitchFamily="2" charset="-78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3390900" y="5257800"/>
            <a:ext cx="2209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rtl="1" eaLnBrk="0" hangingPunct="0"/>
            <a:r>
              <a:rPr lang="ar-SA" sz="1400" b="1" dirty="0">
                <a:latin typeface="Times New Roman" pitchFamily="18" charset="0"/>
                <a:cs typeface="B Nazanin" panose="00000400000000000000" pitchFamily="2" charset="-78"/>
              </a:rPr>
              <a:t>نواحي فعال ژئوترمال,</a:t>
            </a:r>
            <a:r>
              <a:rPr lang="en-US" sz="1400" b="1" dirty="0">
                <a:latin typeface="Times New Roman" pitchFamily="18" charset="0"/>
                <a:cs typeface="B Nazanin" panose="00000400000000000000" pitchFamily="2" charset="-78"/>
              </a:rPr>
              <a:t> </a:t>
            </a:r>
            <a:endParaRPr lang="fa-IR" sz="1400" b="1" dirty="0">
              <a:latin typeface="Times New Roman" pitchFamily="18" charset="0"/>
              <a:cs typeface="B Nazanin" panose="00000400000000000000" pitchFamily="2" charset="-78"/>
            </a:endParaRPr>
          </a:p>
          <a:p>
            <a:pPr algn="ctr" rtl="1" eaLnBrk="0" hangingPunct="0"/>
            <a:r>
              <a:rPr lang="ar-SA" sz="1400" b="1" dirty="0">
                <a:latin typeface="Times New Roman" pitchFamily="18" charset="0"/>
                <a:cs typeface="B Nazanin" panose="00000400000000000000" pitchFamily="2" charset="-78"/>
              </a:rPr>
              <a:t>چشمه هاي جوشان</a:t>
            </a:r>
          </a:p>
        </p:txBody>
      </p:sp>
      <p:pic>
        <p:nvPicPr>
          <p:cNvPr id="11" name="Picture 7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658" y="23393"/>
            <a:ext cx="881063" cy="895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717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4736</TotalTime>
  <Words>667</Words>
  <Application>Microsoft Office PowerPoint</Application>
  <PresentationFormat>On-screen Show (4:3)</PresentationFormat>
  <Paragraphs>74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Flow</vt:lpstr>
      <vt:lpstr>Photo Editor Photo</vt:lpstr>
      <vt:lpstr>HSEC   احترام به زندگی                                                                       تعهد به آیندگان  </vt:lpstr>
      <vt:lpstr>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Guide.sun</dc:creator>
  <cp:lastModifiedBy>Alireza</cp:lastModifiedBy>
  <cp:revision>1241</cp:revision>
  <dcterms:created xsi:type="dcterms:W3CDTF">2012-02-23T12:41:26Z</dcterms:created>
  <dcterms:modified xsi:type="dcterms:W3CDTF">2019-04-15T18:14:50Z</dcterms:modified>
</cp:coreProperties>
</file>